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19"/>
  </p:notesMasterIdLst>
  <p:sldIdLst>
    <p:sldId id="259" r:id="rId2"/>
    <p:sldId id="542" r:id="rId3"/>
    <p:sldId id="543" r:id="rId4"/>
    <p:sldId id="544" r:id="rId5"/>
    <p:sldId id="545" r:id="rId6"/>
    <p:sldId id="546" r:id="rId7"/>
    <p:sldId id="550" r:id="rId8"/>
    <p:sldId id="547" r:id="rId9"/>
    <p:sldId id="551" r:id="rId10"/>
    <p:sldId id="548" r:id="rId11"/>
    <p:sldId id="552" r:id="rId12"/>
    <p:sldId id="553" r:id="rId13"/>
    <p:sldId id="554" r:id="rId14"/>
    <p:sldId id="555" r:id="rId15"/>
    <p:sldId id="556" r:id="rId16"/>
    <p:sldId id="557" r:id="rId17"/>
    <p:sldId id="5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 autoAdjust="0"/>
    <p:restoredTop sz="77148" autoAdjust="0"/>
  </p:normalViewPr>
  <p:slideViewPr>
    <p:cSldViewPr>
      <p:cViewPr varScale="1">
        <p:scale>
          <a:sx n="64" d="100"/>
          <a:sy n="64" d="100"/>
        </p:scale>
        <p:origin x="1896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B86FE-1230-422F-A9D9-32E4E74C50CE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40FC-551C-40A9-9BFC-143089139D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5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thematics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Curve_fitting" TargetMode="External"/><Relationship Id="rId5" Type="http://schemas.openxmlformats.org/officeDocument/2006/relationships/hyperlink" Target="https://en.wikipedia.org/wiki/Least_squares" TargetMode="External"/><Relationship Id="rId4" Type="http://schemas.openxmlformats.org/officeDocument/2006/relationships/hyperlink" Target="https://en.wikipedia.org/wiki/Non-linear_least_squares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Good morning everyone, this is </a:t>
            </a:r>
            <a:r>
              <a:rPr lang="en-US" dirty="0" err="1" smtClean="0"/>
              <a:t>Chengxi</a:t>
            </a:r>
            <a:r>
              <a:rPr lang="en-US" dirty="0" smtClean="0"/>
              <a:t> Zang from Tsinghua Univ. At first, I must thanks the invitation of the **. Thanks for </a:t>
            </a:r>
            <a:r>
              <a:rPr lang="en-US" altLang="zh-CN" dirty="0" smtClean="0"/>
              <a:t>your </a:t>
            </a:r>
            <a:r>
              <a:rPr lang="en-US" dirty="0" smtClean="0"/>
              <a:t>kindness and the hospitality.  Here, I am going to present a work published in KDD’16 San Francisco, named Beyond </a:t>
            </a:r>
            <a:r>
              <a:rPr lang="en-US" dirty="0" err="1" smtClean="0"/>
              <a:t>Sigmoids</a:t>
            </a:r>
            <a:r>
              <a:rPr lang="en-US" dirty="0" smtClean="0"/>
              <a:t>: the </a:t>
            </a:r>
            <a:r>
              <a:rPr lang="en-US" dirty="0" err="1" smtClean="0"/>
              <a:t>NetTide</a:t>
            </a:r>
            <a:r>
              <a:rPr lang="en-US" dirty="0" smtClean="0"/>
              <a:t> Model…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00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Then, We show the practical value of our NETTIDE by forecasting  both the count of nodes and links, in the short term and in the long term.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err="1" smtClean="0"/>
              <a:t>NetTide</a:t>
            </a:r>
            <a:r>
              <a:rPr lang="en-US" dirty="0" smtClean="0"/>
              <a:t> forecasts both near and far future well.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As for the </a:t>
            </a:r>
            <a:r>
              <a:rPr lang="en-US" dirty="0" err="1" smtClean="0"/>
              <a:t>shorterm</a:t>
            </a:r>
            <a:r>
              <a:rPr lang="en-US" dirty="0" smtClean="0"/>
              <a:t> forecasting  .Both NETTIDE-Node and NETTIDE-Link can forecast future dynamics very accurately, covering 291 days in the future for WeChat. and the arrival of some checkpoints marked as milestones (milestone forecasting task). </a:t>
            </a:r>
            <a:r>
              <a:rPr lang="en-US" dirty="0" err="1" smtClean="0"/>
              <a:t>E.g</a:t>
            </a:r>
            <a:r>
              <a:rPr lang="en-US" dirty="0" smtClean="0"/>
              <a:t> the time of doubling or </a:t>
            </a:r>
            <a:r>
              <a:rPr lang="en-US" dirty="0" err="1" smtClean="0"/>
              <a:t>tribling</a:t>
            </a:r>
            <a:r>
              <a:rPr lang="en-US" dirty="0" smtClean="0"/>
              <a:t> the population.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Our NETTIDE also shows accurate forecasting results in the long term, 730 days into the future with 3% error for the WeChat case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205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altLang="zh-CN" dirty="0" smtClean="0"/>
              <a:t>Let me show you model details.</a:t>
            </a:r>
          </a:p>
          <a:p>
            <a:pPr>
              <a:defRPr sz="800" b="1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The </a:t>
            </a:r>
            <a:r>
              <a:rPr lang="en-US" dirty="0" err="1" smtClean="0"/>
              <a:t>NetTide</a:t>
            </a:r>
            <a:r>
              <a:rPr lang="en-US" dirty="0" smtClean="0"/>
              <a:t> Model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Node: A social network with a large population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has a propensity to attract more nodes.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As the population who can join the social network is limited, its growth will be constrained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The term </a:t>
            </a:r>
            <a:r>
              <a:rPr lang="en-US" i="1" dirty="0" smtClean="0"/>
              <a:t>β/</a:t>
            </a:r>
            <a:r>
              <a:rPr lang="en-US" i="1" dirty="0" err="1" smtClean="0"/>
              <a:t>tθ</a:t>
            </a:r>
            <a:r>
              <a:rPr lang="en-US" dirty="0" smtClean="0"/>
              <a:t> (</a:t>
            </a:r>
            <a:r>
              <a:rPr lang="en-US" i="1" dirty="0" smtClean="0"/>
              <a:t>t &gt;</a:t>
            </a:r>
            <a:r>
              <a:rPr lang="en-US" dirty="0" smtClean="0"/>
              <a:t> 0) is the fizzling infection/excitement rate since the inception of the social network. That is, people have decaying excitement to infect their friends to join a social network. It is exactly the temporal fizzling exponent </a:t>
            </a:r>
            <a:r>
              <a:rPr lang="en-US" i="1" dirty="0" smtClean="0"/>
              <a:t>θ</a:t>
            </a:r>
            <a:r>
              <a:rPr lang="en-US" dirty="0" smtClean="0"/>
              <a:t> of the power law decay that leads to various growth dynamics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1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We find,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LEMMA 1. </a:t>
            </a:r>
            <a:r>
              <a:rPr lang="en-US" i="1" dirty="0" smtClean="0"/>
              <a:t>When</a:t>
            </a:r>
            <a:r>
              <a:rPr lang="en-US" dirty="0" smtClean="0"/>
              <a:t> </a:t>
            </a:r>
            <a:r>
              <a:rPr lang="en-US" i="1" dirty="0" smtClean="0"/>
              <a:t>θ</a:t>
            </a:r>
            <a:r>
              <a:rPr lang="en-US" dirty="0" smtClean="0"/>
              <a:t> = 1</a:t>
            </a:r>
            <a:r>
              <a:rPr lang="en-US" i="1" dirty="0" smtClean="0"/>
              <a:t>,</a:t>
            </a:r>
            <a:r>
              <a:rPr lang="en-US" dirty="0" smtClean="0"/>
              <a:t> NETTIDE</a:t>
            </a:r>
            <a:r>
              <a:rPr lang="en-US" i="1" dirty="0" smtClean="0"/>
              <a:t>-Node follows Log-Logistic growth dynamics, shown in equation **, which approximates the power law growth shown in equation ** with exponent</a:t>
            </a:r>
            <a:r>
              <a:rPr lang="en-US" dirty="0" smtClean="0"/>
              <a:t> </a:t>
            </a:r>
            <a:r>
              <a:rPr lang="en-US" i="1" dirty="0" smtClean="0"/>
              <a:t>βN</a:t>
            </a:r>
            <a:r>
              <a:rPr lang="en-US" dirty="0" smtClean="0"/>
              <a:t> </a:t>
            </a:r>
            <a:r>
              <a:rPr lang="en-US" i="1" dirty="0" smtClean="0"/>
              <a:t>when n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&lt;&lt; </a:t>
            </a:r>
            <a:r>
              <a:rPr lang="en-US" i="1" dirty="0" smtClean="0"/>
              <a:t>N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（</a:t>
            </a:r>
            <a:r>
              <a:rPr lang="en-US" i="1" dirty="0" smtClean="0"/>
              <a:t>far less than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）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LEMMA 2. </a:t>
            </a:r>
            <a:r>
              <a:rPr lang="en-US" i="1" dirty="0" smtClean="0"/>
              <a:t>When</a:t>
            </a:r>
            <a:r>
              <a:rPr lang="en-US" dirty="0" smtClean="0"/>
              <a:t> </a:t>
            </a:r>
            <a:r>
              <a:rPr lang="en-US" i="1" dirty="0" smtClean="0"/>
              <a:t>θ</a:t>
            </a:r>
            <a:r>
              <a:rPr lang="en-US" dirty="0" smtClean="0"/>
              <a:t>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！</a:t>
            </a:r>
            <a:r>
              <a:rPr lang="en-US" dirty="0" smtClean="0"/>
              <a:t>= 1</a:t>
            </a:r>
            <a:r>
              <a:rPr lang="en-US" i="1" dirty="0" smtClean="0"/>
              <a:t>,</a:t>
            </a:r>
            <a:r>
              <a:rPr lang="en-US" dirty="0" smtClean="0"/>
              <a:t> NETTIDE</a:t>
            </a:r>
            <a:r>
              <a:rPr lang="en-US" i="1" dirty="0" smtClean="0"/>
              <a:t>-Node follows growth pattern as in equation ** When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far less than </a:t>
            </a:r>
            <a:r>
              <a:rPr lang="en-US" i="1" dirty="0" smtClean="0"/>
              <a:t>N, the growth at early times behaves as equation **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LEMMA 3. </a:t>
            </a:r>
            <a:r>
              <a:rPr lang="en-US" i="1" dirty="0" smtClean="0"/>
              <a:t>When</a:t>
            </a:r>
            <a:r>
              <a:rPr lang="en-US" dirty="0" smtClean="0"/>
              <a:t> </a:t>
            </a:r>
            <a:r>
              <a:rPr lang="en-US" i="1" dirty="0" smtClean="0"/>
              <a:t>θ</a:t>
            </a:r>
            <a:r>
              <a:rPr lang="en-US" dirty="0" smtClean="0"/>
              <a:t> = 0</a:t>
            </a:r>
            <a:r>
              <a:rPr lang="en-US" i="1" dirty="0" smtClean="0"/>
              <a:t>, the</a:t>
            </a:r>
            <a:r>
              <a:rPr lang="en-US" dirty="0" smtClean="0"/>
              <a:t> NETTIDE</a:t>
            </a:r>
            <a:r>
              <a:rPr lang="en-US" i="1" dirty="0" smtClean="0"/>
              <a:t>-Node follows the Logistic growth dynamics, e.g. SI model, which is a special case of Lemma (2). When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) &lt;&lt;</a:t>
            </a:r>
            <a:r>
              <a:rPr lang="en-US" i="1" dirty="0" smtClean="0"/>
              <a:t>N, the Logistic growth approximates</a:t>
            </a:r>
            <a:br>
              <a:rPr lang="en-US" i="1" dirty="0" smtClean="0"/>
            </a:br>
            <a:r>
              <a:rPr lang="en-US" i="1" dirty="0" smtClean="0"/>
              <a:t>to the exponential growth as: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11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Link: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The arrival of new nodes will bring a constant  number of external links.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for each existing node </a:t>
            </a:r>
            <a:r>
              <a:rPr lang="en-US" dirty="0" err="1" smtClean="0"/>
              <a:t>i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 tries to link to his already existing neighbor j in G0 . If there is a link already being there, then nothing happens. If the link from </a:t>
            </a:r>
            <a:r>
              <a:rPr lang="en-US" dirty="0" err="1" smtClean="0"/>
              <a:t>i</a:t>
            </a:r>
            <a:r>
              <a:rPr lang="en-US" dirty="0" smtClean="0"/>
              <a:t> to j has not been established yet, </a:t>
            </a:r>
            <a:r>
              <a:rPr lang="en-US" dirty="0" err="1" smtClean="0"/>
              <a:t>i</a:t>
            </a:r>
            <a:r>
              <a:rPr lang="en-US" dirty="0" smtClean="0"/>
              <a:t> tries to link j with rate β  'prime over the temporal fizzling term </a:t>
            </a:r>
            <a:r>
              <a:rPr lang="en-US" dirty="0" err="1" smtClean="0"/>
              <a:t>tθ</a:t>
            </a:r>
            <a:r>
              <a:rPr lang="en-US" dirty="0" smtClean="0"/>
              <a:t>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We assume that there exists underlying organizational structure as the context of social network formation and growth.  This underlying graph may be modeled by </a:t>
            </a:r>
            <a:r>
              <a:rPr lang="en-US" dirty="0" err="1" smtClean="0"/>
              <a:t>Kronecker</a:t>
            </a:r>
            <a:r>
              <a:rPr lang="en-US" dirty="0" smtClean="0"/>
              <a:t> graph, with r = </a:t>
            </a:r>
            <a:r>
              <a:rPr lang="en-US" dirty="0" err="1" smtClean="0"/>
              <a:t>lnE</a:t>
            </a:r>
            <a:r>
              <a:rPr lang="en-US" dirty="0" smtClean="0"/>
              <a:t>/</a:t>
            </a:r>
            <a:r>
              <a:rPr lang="en-US" dirty="0" err="1" smtClean="0"/>
              <a:t>lnN</a:t>
            </a:r>
            <a:r>
              <a:rPr lang="en-US" dirty="0" smtClean="0"/>
              <a:t>, and the densification power law exponent is 1+r 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37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model corresponds</a:t>
            </a:r>
            <a:r>
              <a:rPr lang="en-US" baseline="0" dirty="0" smtClean="0"/>
              <a:t> to a stochastic process. More details in journal version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700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Refs: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Mathematics"/>
              </a:rPr>
              <a:t>mathematics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and computing, the 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Levenberg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–Marquardt algorithm (LMA)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also known as the 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damped least-squares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(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method, is used to solve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n-linear least squares"/>
              </a:rPr>
              <a:t>non-linear least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Non-linear least squares"/>
              </a:rPr>
              <a:t>squares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problems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These minimization problems arise especially in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Least squares"/>
              </a:rPr>
              <a:t>least squares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urve fitting"/>
              </a:rPr>
              <a:t>curve fitting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 primary application of the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Levenberg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–Marquardt algorithm is in the least-squares curve fitting problem: given a set of {\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displaystyle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m} empirical datum pairs 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1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 </a:t>
            </a:r>
            <a:r>
              <a:rPr lang="en-US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</a:t>
            </a:r>
            <a:r>
              <a:rPr lang="en-US" sz="1200" b="0" i="1" kern="1200" baseline="-25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of independent and dependent variables, find the parameters </a:t>
            </a:r>
            <a:r>
              <a:rPr lang="el-G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model curve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 </a:t>
            </a:r>
            <a:r>
              <a:rPr lang="el-G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el-G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that the sum of the squares of the deviations is minimized:</a:t>
            </a:r>
          </a:p>
          <a:p>
            <a:r>
              <a:rPr lang="en-US" dirty="0" smtClean="0">
                <a:effectLst/>
              </a:rPr>
              <a:t>{\</a:t>
            </a:r>
            <a:r>
              <a:rPr lang="en-US" dirty="0" err="1" smtClean="0">
                <a:effectLst/>
              </a:rPr>
              <a:t>displaystyle</a:t>
            </a:r>
            <a:r>
              <a:rPr lang="en-US" dirty="0" smtClean="0">
                <a:effectLst/>
              </a:rPr>
              <a:t> {\hat {\beta }}=\</a:t>
            </a:r>
            <a:r>
              <a:rPr lang="en-US" dirty="0" err="1" smtClean="0">
                <a:effectLst/>
              </a:rPr>
              <a:t>operatorname</a:t>
            </a:r>
            <a:r>
              <a:rPr lang="en-US" dirty="0" smtClean="0">
                <a:effectLst/>
              </a:rPr>
              <a:t> {</a:t>
            </a:r>
            <a:r>
              <a:rPr lang="en-US" dirty="0" err="1" smtClean="0">
                <a:effectLst/>
              </a:rPr>
              <a:t>argmin</a:t>
            </a:r>
            <a:r>
              <a:rPr lang="en-US" dirty="0" smtClean="0">
                <a:effectLst/>
              </a:rPr>
              <a:t>} \limits _{\beta }S(\beta )\</a:t>
            </a:r>
            <a:r>
              <a:rPr lang="en-US" dirty="0" err="1" smtClean="0">
                <a:effectLst/>
              </a:rPr>
              <a:t>equiv</a:t>
            </a:r>
            <a:r>
              <a:rPr lang="en-US" dirty="0" smtClean="0">
                <a:effectLst/>
              </a:rPr>
              <a:t> \</a:t>
            </a:r>
            <a:r>
              <a:rPr lang="en-US" dirty="0" err="1" smtClean="0">
                <a:effectLst/>
              </a:rPr>
              <a:t>operatorname</a:t>
            </a:r>
            <a:r>
              <a:rPr lang="en-US" dirty="0" smtClean="0">
                <a:effectLst/>
              </a:rPr>
              <a:t> {</a:t>
            </a:r>
            <a:r>
              <a:rPr lang="en-US" dirty="0" err="1" smtClean="0">
                <a:effectLst/>
              </a:rPr>
              <a:t>argmin</a:t>
            </a:r>
            <a:r>
              <a:rPr lang="en-US" dirty="0" smtClean="0">
                <a:effectLst/>
              </a:rPr>
              <a:t>} \limits _{\beta }\sum _{</a:t>
            </a:r>
            <a:r>
              <a:rPr lang="en-US" dirty="0" err="1" smtClean="0">
                <a:effectLst/>
              </a:rPr>
              <a:t>i</a:t>
            </a:r>
            <a:r>
              <a:rPr lang="en-US" dirty="0" smtClean="0">
                <a:effectLst/>
              </a:rPr>
              <a:t>=1}^{m}[y_{</a:t>
            </a:r>
            <a:r>
              <a:rPr lang="en-US" dirty="0" err="1" smtClean="0">
                <a:effectLst/>
              </a:rPr>
              <a:t>i</a:t>
            </a:r>
            <a:r>
              <a:rPr lang="en-US" dirty="0" smtClean="0">
                <a:effectLst/>
              </a:rPr>
              <a:t>}-f(x_{</a:t>
            </a:r>
            <a:r>
              <a:rPr lang="en-US" dirty="0" err="1" smtClean="0">
                <a:effectLst/>
              </a:rPr>
              <a:t>i</a:t>
            </a:r>
            <a:r>
              <a:rPr lang="en-US" dirty="0" smtClean="0">
                <a:effectLst/>
              </a:rPr>
              <a:t>},{\</a:t>
            </a:r>
            <a:r>
              <a:rPr lang="en-US" dirty="0" err="1" smtClean="0">
                <a:effectLst/>
              </a:rPr>
              <a:t>boldsymbol</a:t>
            </a:r>
            <a:r>
              <a:rPr lang="en-US" dirty="0" smtClean="0">
                <a:effectLst/>
              </a:rPr>
              <a:t> {\beta }})]^{2}.}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75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In all, we find the power growth for nodes and links of the real social networks. And we propose NETTIDE 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， </a:t>
            </a:r>
            <a:r>
              <a:rPr lang="en-US" dirty="0" smtClean="0"/>
              <a:t>which is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parsimonious, requiring only a handful of parameters.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general,  encompassing as special cases all the known, traditional models (including Bass, SI, log-logistic growth)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link equation is the first one of its kind,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accurate in fitting the real SN growth,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* useful in forecasting.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4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8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/>
              <a:t>SN growth is a ubiquitous phenomenon both in physical society and online social media. For example, the growth of USA population, the growth of </a:t>
            </a:r>
            <a:r>
              <a:rPr lang="en-US" sz="1600" dirty="0" err="1" smtClean="0"/>
              <a:t>facebook</a:t>
            </a:r>
            <a:r>
              <a:rPr lang="en-US" sz="1600" dirty="0" smtClean="0"/>
              <a:t> users, the growth of </a:t>
            </a:r>
            <a:r>
              <a:rPr lang="en-US" sz="1600" dirty="0" err="1" smtClean="0"/>
              <a:t>WeChat</a:t>
            </a:r>
            <a:r>
              <a:rPr lang="en-US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微信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 </a:t>
            </a:r>
            <a:r>
              <a:rPr lang="en-US" sz="1600" dirty="0" smtClean="0"/>
              <a:t>users</a:t>
            </a:r>
            <a:r>
              <a: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， </a:t>
            </a:r>
            <a:r>
              <a:rPr lang="en-US" sz="1600" dirty="0" smtClean="0"/>
              <a:t>and etc.  The understanding of the SN growth is of vital importance,  for example: the growth of social products, provisioning,  social implications of policy changes, and</a:t>
            </a:r>
            <a:r>
              <a:rPr lang="en-US" sz="1600" baseline="0" dirty="0" smtClean="0"/>
              <a:t> so on so forth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61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Mathematically, the focus of this paper is to answer following questions on social network growth. How does the number of nodes </a:t>
            </a:r>
            <a:r>
              <a:rPr lang="en-US" dirty="0" err="1" smtClean="0"/>
              <a:t>nt</a:t>
            </a:r>
            <a:r>
              <a:rPr lang="en-US" dirty="0" smtClean="0"/>
              <a:t> grow over time? How does the number of links et grow over time?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For instances, how many members will Twitter have next month? How many friendship links will WeChat have next year?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As for the question 1, how does n(t) grow over time, previous assumptions can be classified into following four categories:1 just accept the empirical </a:t>
            </a:r>
            <a:r>
              <a:rPr lang="en-US" dirty="0" err="1" smtClean="0"/>
              <a:t>nt</a:t>
            </a:r>
            <a:r>
              <a:rPr lang="en-US" dirty="0" smtClean="0"/>
              <a:t> as the basis for the further study; 2uniform growth ,like the celebrated </a:t>
            </a:r>
            <a:r>
              <a:rPr lang="en-US" dirty="0" err="1" smtClean="0"/>
              <a:t>barabasi</a:t>
            </a:r>
            <a:r>
              <a:rPr lang="en-US" dirty="0" smtClean="0"/>
              <a:t> model in Scien99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Helvetica"/>
              </a:rPr>
              <a:t>； 3</a:t>
            </a:r>
            <a:r>
              <a:rPr lang="en-US" dirty="0" smtClean="0"/>
              <a:t>Exponential growth, and 4Sigmoid. Among them, the most adopted model is the bass model, which features S-shaped curve with exponential early growth. However, we find the reality disagrees with all the previous assumptions.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57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for the question 2, None of previous studies know how et grow over time, although its is also important, well connected nodes in say, </a:t>
            </a:r>
            <a:r>
              <a:rPr lang="en-US" dirty="0" err="1" smtClean="0"/>
              <a:t>facebook</a:t>
            </a:r>
            <a:r>
              <a:rPr lang="en-US" dirty="0" smtClean="0"/>
              <a:t> are less inclined to churn, well connected neurons in a brain indicate resistance to Alzheimer’s disease, etc.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19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examine the growth process of four real social networks, including WeChat, </a:t>
            </a:r>
            <a:r>
              <a:rPr lang="en-US" dirty="0" err="1" smtClean="0"/>
              <a:t>Arxiv</a:t>
            </a:r>
            <a:r>
              <a:rPr lang="en-US" dirty="0" smtClean="0"/>
              <a:t>, Enron, Weibo, respectively representing online social communication network, co-authorship network, enterprise social networks and information cascading networks. Taking </a:t>
            </a:r>
            <a:r>
              <a:rPr lang="en-US" dirty="0" err="1" smtClean="0"/>
              <a:t>wechat</a:t>
            </a:r>
            <a:r>
              <a:rPr lang="en-US" dirty="0" smtClean="0"/>
              <a:t> for instance, we study its detailed evolution from 0 to 300 million nodes and 4.75 billion links, spanning two years. This is one of the largest dataset to support our study.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findings. We observe power law growth for both nodes and links, a fact that completely breaks the previous assumptions, like the sigmoid models. Specifically, we find the growth dynamics of WeChat follows power-law growth with exponent 2.15 for nodes and 3.01 for links (Fig 1a), and the growth dynamics of </a:t>
            </a:r>
            <a:r>
              <a:rPr lang="en-US" dirty="0" err="1" smtClean="0"/>
              <a:t>arXiv</a:t>
            </a:r>
            <a:r>
              <a:rPr lang="en-US" dirty="0" smtClean="0"/>
              <a:t> follows power-law like growth before hitting the plateaus (Fig 1b). These observations go far beyond our traditional expectations of network growth dynamics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12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its place, we propose NETTIDE, along with differential equations for the growth of nodes, as well as links.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596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Let me first introduce the experiment results before going into the models.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We first validate the Accuracy. Can the NETTIDE accurately capture the growth dynamics of both node and link in real social </a:t>
            </a:r>
            <a:r>
              <a:rPr lang="en-US" dirty="0" err="1" smtClean="0"/>
              <a:t>networks?The</a:t>
            </a:r>
            <a:r>
              <a:rPr lang="en-US" dirty="0" smtClean="0"/>
              <a:t> answer is YES.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We examine the WeChat, </a:t>
            </a:r>
            <a:r>
              <a:rPr lang="en-US" dirty="0" err="1" smtClean="0"/>
              <a:t>arXiv</a:t>
            </a:r>
            <a:r>
              <a:rPr lang="en-US" dirty="0" smtClean="0"/>
              <a:t> [1], Enron [18] and Weibo [35],The checkpoints are node cumulative dynamics n(t), link cumulative dynamics e(t), and the densification of the links against the nodes e(</a:t>
            </a:r>
            <a:r>
              <a:rPr lang="en-US" dirty="0" err="1" smtClean="0"/>
              <a:t>nt</a:t>
            </a:r>
            <a:r>
              <a:rPr lang="en-US" dirty="0" smtClean="0"/>
              <a:t>).The NETTIDE accurately  fits the growth patterns of real graphs;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 smtClean="0"/>
              <a:t>(CLICK)We also consider other four methods.  </a:t>
            </a:r>
            <a:r>
              <a:rPr lang="en-US" dirty="0" err="1" smtClean="0"/>
              <a:t>NetTide</a:t>
            </a:r>
            <a:r>
              <a:rPr lang="en-US" dirty="0" smtClean="0"/>
              <a:t> outperforms baselines.  All these </a:t>
            </a:r>
            <a:r>
              <a:rPr lang="en-US" dirty="0" err="1" smtClean="0"/>
              <a:t>modesl</a:t>
            </a:r>
            <a:r>
              <a:rPr lang="en-US" dirty="0" smtClean="0"/>
              <a:t> are not </a:t>
            </a:r>
            <a:r>
              <a:rPr lang="en-US" dirty="0" err="1" smtClean="0"/>
              <a:t>appliable</a:t>
            </a:r>
            <a:r>
              <a:rPr lang="en-US" dirty="0" smtClean="0"/>
              <a:t> to links.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A40FC-551C-40A9-9BFC-143089139D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0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F2D22-DB20-C145-AFBC-7EFF1988A063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AAE73-3278-684A-AD86-B7B9418BE81E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FF718-76C0-DF45-92FA-855B110B1DF9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3B4FD-6A04-0C40-A451-FA7F82E5A93A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7030A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26E47-EC81-164D-A9D0-52217604E4BE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FD5E-605B-F646-9291-93564E46B407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7030A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FB40A-C2C2-8048-B87F-F6B5F06663C2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0C1C-8A84-DC43-ABB0-93DE89758676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1EACD-1A1B-2542-90FB-21D16508F629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F41BB-3186-DD4D-ACFA-ACE386CBEB42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rgbClr val="7030A0">
              <a:alpha val="10000"/>
            </a:srgbClr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6089-0C25-344C-8538-F3277E19921D}" type="datetime2">
              <a:rPr lang="en-US" smtClean="0"/>
              <a:t>Sunday, March 4,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B54245-1AE4-E346-9947-6EB26F03B407}" type="datetime2">
              <a:rPr lang="en-US" smtClean="0"/>
              <a:t>Sunday, March 4,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7.gif"/><Relationship Id="rId11" Type="http://schemas.openxmlformats.org/officeDocument/2006/relationships/image" Target="../media/image12.png"/><Relationship Id="rId5" Type="http://schemas.openxmlformats.org/officeDocument/2006/relationships/image" Target="../media/image6.gif"/><Relationship Id="rId10" Type="http://schemas.openxmlformats.org/officeDocument/2006/relationships/image" Target="../media/image1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905644" y="3789040"/>
            <a:ext cx="7482780" cy="175260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 err="1" smtClean="0"/>
              <a:t>Chengxi</a:t>
            </a:r>
            <a:r>
              <a:rPr lang="en-US" altLang="zh-CN" b="1" dirty="0" smtClean="0"/>
              <a:t> Zang, Peng Cui, Christos </a:t>
            </a:r>
            <a:r>
              <a:rPr lang="en-US" altLang="zh-CN" b="1" dirty="0" err="1" smtClean="0"/>
              <a:t>Faloutsos</a:t>
            </a:r>
            <a:endParaRPr lang="en-US" altLang="zh-CN" b="1" dirty="0" smtClean="0"/>
          </a:p>
          <a:p>
            <a:pPr algn="ctr"/>
            <a:r>
              <a:rPr lang="en-US" altLang="zh-CN" dirty="0" smtClean="0"/>
              <a:t>Tsinghua</a:t>
            </a:r>
            <a:r>
              <a:rPr lang="zh-CN" altLang="en-US" dirty="0" smtClean="0"/>
              <a:t> </a:t>
            </a:r>
            <a:r>
              <a:rPr lang="en-US" altLang="zh-CN" dirty="0" smtClean="0"/>
              <a:t>University</a:t>
            </a:r>
          </a:p>
          <a:p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467544" y="1602666"/>
            <a:ext cx="8424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Beyond </a:t>
            </a:r>
            <a:r>
              <a:rPr lang="en-US" sz="3600" b="1" dirty="0" err="1">
                <a:solidFill>
                  <a:srgbClr val="7030A0"/>
                </a:solidFill>
              </a:rPr>
              <a:t>Sigmoids</a:t>
            </a:r>
            <a:r>
              <a:rPr lang="en-US" sz="3600" b="1" dirty="0">
                <a:solidFill>
                  <a:srgbClr val="7030A0"/>
                </a:solidFill>
              </a:rPr>
              <a:t>: the </a:t>
            </a:r>
            <a:r>
              <a:rPr lang="en-US" sz="3600" b="1" dirty="0" err="1">
                <a:solidFill>
                  <a:srgbClr val="7030A0"/>
                </a:solidFill>
              </a:rPr>
              <a:t>NetTide</a:t>
            </a:r>
            <a:r>
              <a:rPr lang="en-US" sz="3600" b="1" dirty="0">
                <a:solidFill>
                  <a:srgbClr val="7030A0"/>
                </a:solidFill>
              </a:rPr>
              <a:t> Model for Social Network Growth and its </a:t>
            </a:r>
            <a:r>
              <a:rPr lang="en-US" sz="3600" b="1" dirty="0" smtClean="0">
                <a:solidFill>
                  <a:srgbClr val="7030A0"/>
                </a:solidFill>
              </a:rPr>
              <a:t>Applications</a:t>
            </a:r>
            <a:endParaRPr lang="en-US" altLang="zh-CN" sz="3600" b="1" dirty="0" smtClean="0">
              <a:solidFill>
                <a:srgbClr val="7030A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879" y="4826933"/>
            <a:ext cx="1375218" cy="15912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1982"/>
            <a:ext cx="1099877" cy="109987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054" y="4791426"/>
            <a:ext cx="1375218" cy="1662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791426"/>
            <a:ext cx="1188134" cy="163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0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23"/>
    </mc:Choice>
    <mc:Fallback xmlns="">
      <p:transition spd="slow" advTm="1112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Forecast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image3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0946" y="2636912"/>
            <a:ext cx="3870588" cy="2743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3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2909" y="2636910"/>
            <a:ext cx="3863663" cy="27432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61"/>
          <p:cNvSpPr/>
          <p:nvPr/>
        </p:nvSpPr>
        <p:spPr>
          <a:xfrm>
            <a:off x="1196803" y="1853128"/>
            <a:ext cx="296901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defTabSz="914400"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00" dirty="0" err="1"/>
              <a:t>We</a:t>
            </a:r>
            <a:r>
              <a:rPr lang="en-US" altLang="zh-CN" sz="2000" dirty="0" err="1"/>
              <a:t>C</a:t>
            </a:r>
            <a:r>
              <a:rPr sz="2000" dirty="0" err="1"/>
              <a:t>hat</a:t>
            </a:r>
            <a:r>
              <a:rPr sz="2000" dirty="0"/>
              <a:t> from 100 million to 300 million</a:t>
            </a:r>
          </a:p>
        </p:txBody>
      </p:sp>
      <p:pic>
        <p:nvPicPr>
          <p:cNvPr id="9" name="image3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364" y="1859609"/>
            <a:ext cx="887820" cy="68914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63"/>
          <p:cNvSpPr/>
          <p:nvPr/>
        </p:nvSpPr>
        <p:spPr>
          <a:xfrm>
            <a:off x="5444960" y="1879344"/>
            <a:ext cx="3054680" cy="549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marL="684212" indent="-684212" defTabSz="914400">
              <a:lnSpc>
                <a:spcPct val="90000"/>
              </a:lnSpc>
              <a:defRPr sz="3300">
                <a:solidFill>
                  <a:srgbClr val="48228C"/>
                </a:solidFill>
                <a:latin typeface="FZDaHei-B02"/>
                <a:ea typeface="FZDaHei-B02"/>
                <a:cs typeface="FZDaHei-B02"/>
                <a:sym typeface="FZDaHei-B02"/>
              </a:defRPr>
            </a:lvl1pPr>
          </a:lstStyle>
          <a:p>
            <a:r>
              <a:rPr dirty="0"/>
              <a:t>730</a:t>
            </a:r>
            <a:r>
              <a:rPr lang="en-US" dirty="0"/>
              <a:t> days</a:t>
            </a:r>
            <a:r>
              <a:rPr dirty="0"/>
              <a:t> ahead</a:t>
            </a:r>
          </a:p>
        </p:txBody>
      </p:sp>
    </p:spTree>
    <p:extLst>
      <p:ext uri="{BB962C8B-B14F-4D97-AF65-F5344CB8AC3E}">
        <p14:creationId xmlns:p14="http://schemas.microsoft.com/office/powerpoint/2010/main" val="241936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NetTide</a:t>
            </a:r>
            <a:r>
              <a:rPr lang="en-US" dirty="0" smtClean="0"/>
              <a:t>-Node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457196"/>
            <a:ext cx="8229600" cy="4019804"/>
          </a:xfrm>
        </p:spPr>
        <p:txBody>
          <a:bodyPr/>
          <a:lstStyle/>
          <a:p>
            <a:pPr marL="457189" indent="-457189" defTabSz="914377">
              <a:spcBef>
                <a:spcPts val="5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p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>
                <a:latin typeface="Arial"/>
                <a:ea typeface="Arial"/>
                <a:cs typeface="Arial"/>
              </a:rPr>
              <a:t>Intuitions:</a:t>
            </a:r>
          </a:p>
          <a:p>
            <a:pPr marL="914377" lvl="1" indent="-457189" defTabSz="914377">
              <a:spcBef>
                <a:spcPts val="4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>
                <a:latin typeface="Arial"/>
                <a:ea typeface="Arial"/>
                <a:cs typeface="Arial"/>
              </a:rPr>
              <a:t>Rich-get-richer</a:t>
            </a:r>
          </a:p>
          <a:p>
            <a:pPr marL="914377" lvl="1" indent="-457189" defTabSz="914377">
              <a:spcBef>
                <a:spcPts val="4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>
                <a:latin typeface="Arial"/>
                <a:ea typeface="Arial"/>
                <a:cs typeface="Arial"/>
              </a:rPr>
              <a:t>Limitation</a:t>
            </a:r>
          </a:p>
          <a:p>
            <a:pPr marL="914377" lvl="1" indent="-457189" defTabSz="914377">
              <a:spcBef>
                <a:spcPts val="400"/>
              </a:spcBef>
              <a:buClr>
                <a:srgbClr val="800080"/>
              </a:buClr>
              <a:buSzPct val="100000"/>
              <a:buFont typeface="Wingdings" panose="05000000000000000000" pitchFamily="2" charset="2"/>
              <a:buChar char="Ø"/>
              <a:defRPr sz="2000">
                <a:latin typeface="Arial"/>
                <a:ea typeface="Arial"/>
                <a:cs typeface="Arial"/>
                <a:sym typeface="Arial"/>
              </a:defRPr>
            </a:pPr>
            <a:r>
              <a:rPr lang="en-US" sz="2800" dirty="0">
                <a:latin typeface="Arial"/>
                <a:ea typeface="Arial"/>
                <a:cs typeface="Arial"/>
              </a:rPr>
              <a:t>Fizzling nature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2724956" y="1674069"/>
                <a:ext cx="3694088" cy="63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den>
                    </m:f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956" y="1674069"/>
                <a:ext cx="3694088" cy="633058"/>
              </a:xfrm>
              <a:prstGeom prst="rect">
                <a:avLst/>
              </a:prstGeom>
              <a:blipFill>
                <a:blip r:embed="rId3"/>
                <a:stretch>
                  <a:fillRect t="-1942" b="-17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34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NetTide</a:t>
            </a:r>
            <a:r>
              <a:rPr lang="en-US" dirty="0" smtClean="0"/>
              <a:t>-Node Model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2"/>
              <p:cNvSpPr txBox="1">
                <a:spLocks/>
              </p:cNvSpPr>
              <p:nvPr/>
            </p:nvSpPr>
            <p:spPr>
              <a:xfrm>
                <a:off x="161764" y="2280869"/>
                <a:ext cx="8820471" cy="3816424"/>
              </a:xfrm>
              <a:prstGeom prst="rect">
                <a:avLst/>
              </a:prstGeom>
            </p:spPr>
            <p:txBody>
              <a:bodyPr vert="horz" lIns="68580" tIns="34291" rIns="68580" bIns="34291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685783" lvl="1" indent="-457189" algn="l" hangingPunct="0">
                  <a:buClr>
                    <a:srgbClr val="800080"/>
                  </a:buClr>
                  <a:buSzPct val="100000"/>
                  <a:buFont typeface="Wingdings" panose="05000000000000000000" pitchFamily="2" charset="2"/>
                  <a:buChar char="p"/>
                </a:pPr>
                <a:r>
                  <a:rPr lang="en-US" sz="23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LEMMA1: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𝜃</m:t>
                    </m:r>
                    <m:r>
                      <a:rPr lang="en-US"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=1</m:t>
                    </m:r>
                  </m:oMath>
                </a14:m>
                <a:r>
                  <a:rPr lang="en-US" sz="23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, Log-Logistic growth, Power-Law early-growth.</a:t>
                </a:r>
              </a:p>
              <a:p>
                <a:pPr marL="685783" lvl="1" indent="-457189" algn="l" hangingPunct="0">
                  <a:buClr>
                    <a:srgbClr val="800080"/>
                  </a:buClr>
                  <a:buSzPct val="100000"/>
                  <a:buFont typeface="Wingdings" panose="05000000000000000000" pitchFamily="2" charset="2"/>
                  <a:buChar char="p"/>
                </a:pPr>
                <a:endParaRPr lang="en-US" sz="2300" dirty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  <a:p>
                <a:pPr marL="685783" lvl="1" indent="-457189" algn="l" hangingPunct="0">
                  <a:buClr>
                    <a:srgbClr val="800080"/>
                  </a:buClr>
                  <a:buSzPct val="100000"/>
                  <a:buFont typeface="Wingdings" panose="05000000000000000000" pitchFamily="2" charset="2"/>
                  <a:buChar char="p"/>
                </a:pPr>
                <a:r>
                  <a:rPr lang="en-US" sz="23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LEMMA2: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𝜃</m:t>
                    </m:r>
                    <m:r>
                      <a:rPr lang="en-US"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≠1</m:t>
                    </m:r>
                  </m:oMath>
                </a14:m>
                <a:r>
                  <a:rPr lang="en-US" sz="23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, Fizzle-Logistic growth, Fizzle-Exponential early-growth.</a:t>
                </a:r>
              </a:p>
              <a:p>
                <a:pPr marL="685783" lvl="1" indent="-457189" algn="l" hangingPunct="0">
                  <a:buClr>
                    <a:srgbClr val="800080"/>
                  </a:buClr>
                  <a:buSzPct val="100000"/>
                  <a:buFont typeface="Wingdings" panose="05000000000000000000" pitchFamily="2" charset="2"/>
                  <a:buChar char="p"/>
                </a:pPr>
                <a:endParaRPr lang="en-US" sz="2300" dirty="0">
                  <a:solidFill>
                    <a:srgbClr val="000000"/>
                  </a:solidFill>
                  <a:latin typeface="Arial"/>
                  <a:ea typeface="Arial"/>
                  <a:cs typeface="Arial"/>
                </a:endParaRPr>
              </a:p>
              <a:p>
                <a:pPr marL="685783" lvl="1" indent="-457189" algn="l" hangingPunct="0">
                  <a:buClr>
                    <a:srgbClr val="800080"/>
                  </a:buClr>
                  <a:buSzPct val="100000"/>
                  <a:buFont typeface="Wingdings" panose="05000000000000000000" pitchFamily="2" charset="2"/>
                  <a:buChar char="p"/>
                </a:pPr>
                <a:r>
                  <a:rPr lang="en-US" sz="23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LEMMA3: </a:t>
                </a:r>
                <a14:m>
                  <m:oMath xmlns:m="http://schemas.openxmlformats.org/officeDocument/2006/math">
                    <m:r>
                      <a:rPr lang="en-US"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𝜃</m:t>
                    </m:r>
                    <m:r>
                      <a:rPr lang="en-US" sz="23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/>
                        <a:cs typeface="Arial"/>
                      </a:rPr>
                      <m:t>=0</m:t>
                    </m:r>
                  </m:oMath>
                </a14:m>
                <a:r>
                  <a:rPr lang="en-US" sz="2300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 Sigmoid Growth, Exponential early-growth.</a:t>
                </a:r>
              </a:p>
              <a:p>
                <a:pPr lvl="3" indent="-457189" algn="l" hangingPunct="0">
                  <a:buClr>
                    <a:srgbClr val="800080"/>
                  </a:buClr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dirty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rPr>
                  <a:t>Like, SI, Bass (with innovator cutoff)</a:t>
                </a:r>
              </a:p>
            </p:txBody>
          </p:sp>
        </mc:Choice>
        <mc:Fallback xmlns="">
          <p:sp>
            <p:nvSpPr>
              <p:cNvPr id="5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64" y="2280869"/>
                <a:ext cx="8820471" cy="3816424"/>
              </a:xfrm>
              <a:prstGeom prst="rect">
                <a:avLst/>
              </a:prstGeom>
              <a:blipFill>
                <a:blip r:embed="rId3"/>
                <a:stretch>
                  <a:fillRect t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hape 197"/>
          <p:cNvSpPr/>
          <p:nvPr/>
        </p:nvSpPr>
        <p:spPr>
          <a:xfrm>
            <a:off x="152741" y="2176841"/>
            <a:ext cx="882047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defTabSz="914400">
              <a:defRPr sz="1800">
                <a:solidFill>
                  <a:srgbClr val="16379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 </a:t>
            </a:r>
          </a:p>
        </p:txBody>
      </p:sp>
      <p:grpSp>
        <p:nvGrpSpPr>
          <p:cNvPr id="7" name="Group 201"/>
          <p:cNvGrpSpPr/>
          <p:nvPr/>
        </p:nvGrpSpPr>
        <p:grpSpPr>
          <a:xfrm>
            <a:off x="2562609" y="2648065"/>
            <a:ext cx="1749647" cy="734371"/>
            <a:chOff x="0" y="-1"/>
            <a:chExt cx="1749645" cy="734370"/>
          </a:xfrm>
        </p:grpSpPr>
        <p:sp>
          <p:nvSpPr>
            <p:cNvPr id="8" name="Shape 199"/>
            <p:cNvSpPr/>
            <p:nvPr/>
          </p:nvSpPr>
          <p:spPr>
            <a:xfrm>
              <a:off x="0" y="-1"/>
              <a:ext cx="1749645" cy="734370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9" name="Shape 200"/>
            <p:cNvSpPr/>
            <p:nvPr/>
          </p:nvSpPr>
          <p:spPr>
            <a:xfrm>
              <a:off x="0" y="-1"/>
              <a:ext cx="1749645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16379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 </a:t>
              </a:r>
            </a:p>
          </p:txBody>
        </p:sp>
      </p:grpSp>
      <p:grpSp>
        <p:nvGrpSpPr>
          <p:cNvPr id="10" name="Group 204"/>
          <p:cNvGrpSpPr/>
          <p:nvPr/>
        </p:nvGrpSpPr>
        <p:grpSpPr>
          <a:xfrm>
            <a:off x="5256823" y="2770237"/>
            <a:ext cx="1258104" cy="410566"/>
            <a:chOff x="-1" y="-1"/>
            <a:chExt cx="1258103" cy="410564"/>
          </a:xfrm>
        </p:grpSpPr>
        <p:sp>
          <p:nvSpPr>
            <p:cNvPr id="11" name="Shape 202"/>
            <p:cNvSpPr/>
            <p:nvPr/>
          </p:nvSpPr>
          <p:spPr>
            <a:xfrm>
              <a:off x="-1" y="-1"/>
              <a:ext cx="1258103" cy="410564"/>
            </a:xfrm>
            <a:prstGeom prst="rect">
              <a:avLst/>
            </a:prstGeom>
            <a:blipFill rotWithShape="1">
              <a:blip r:embed="rId5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12" name="Shape 203"/>
            <p:cNvSpPr/>
            <p:nvPr/>
          </p:nvSpPr>
          <p:spPr>
            <a:xfrm>
              <a:off x="-1" y="-1"/>
              <a:ext cx="1258103" cy="3693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16379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5162916" y="4132514"/>
                <a:ext cx="1856085" cy="490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135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exp</m:t>
                      </m:r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⁡{</m:t>
                      </m:r>
                      <m:nary>
                        <m:naryPr>
                          <m:ctrlP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f>
                            <m:fPr>
                              <m:ctrlP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</m:nary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35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16" y="4132514"/>
                <a:ext cx="1856085" cy="490584"/>
              </a:xfrm>
              <a:prstGeom prst="rect">
                <a:avLst/>
              </a:prstGeom>
              <a:blipFill>
                <a:blip r:embed="rId6"/>
                <a:stretch>
                  <a:fillRect l="-658" t="-175000" r="-21382" b="-25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2432346" y="1536612"/>
                <a:ext cx="3694088" cy="6330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𝑑𝑛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zh-CN" alt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sz="2800" dirty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zh-CN" alt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den>
                    </m:f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zh-CN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346" y="1536612"/>
                <a:ext cx="3694088" cy="633058"/>
              </a:xfrm>
              <a:prstGeom prst="rect">
                <a:avLst/>
              </a:prstGeom>
              <a:blipFill>
                <a:blip r:embed="rId7"/>
                <a:stretch>
                  <a:fillRect t="-1923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2270193" y="3904025"/>
                <a:ext cx="2338204" cy="8140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135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35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⁡{</m:t>
                          </m:r>
                          <m:nary>
                            <m:naryPr>
                              <m:ctrlP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35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35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nary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 </m:t>
                          </m:r>
                        </m:num>
                        <m:den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135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⁡{</m:t>
                          </m:r>
                          <m:nary>
                            <m:naryPr>
                              <m:ctrlP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r>
                                    <a:rPr lang="en-US" sz="135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135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35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sz="1351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𝜃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135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e>
                          </m:nary>
                          <m:r>
                            <a:rPr lang="en-US" sz="135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</m:den>
                      </m:f>
                    </m:oMath>
                  </m:oMathPara>
                </a14:m>
                <a:endParaRPr lang="en-US" sz="135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193" y="3904025"/>
                <a:ext cx="2338204" cy="8140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9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NetTide</a:t>
            </a:r>
            <a:r>
              <a:rPr lang="en-US" dirty="0" smtClean="0"/>
              <a:t>-Link Model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5" name="Group 223"/>
          <p:cNvGrpSpPr/>
          <p:nvPr/>
        </p:nvGrpSpPr>
        <p:grpSpPr>
          <a:xfrm>
            <a:off x="1705646" y="1809255"/>
            <a:ext cx="5950351" cy="760724"/>
            <a:chOff x="-1" y="-1"/>
            <a:chExt cx="5950349" cy="760723"/>
          </a:xfrm>
        </p:grpSpPr>
        <p:sp>
          <p:nvSpPr>
            <p:cNvPr id="6" name="Shape 221"/>
            <p:cNvSpPr/>
            <p:nvPr/>
          </p:nvSpPr>
          <p:spPr>
            <a:xfrm>
              <a:off x="-1" y="-1"/>
              <a:ext cx="5950349" cy="76072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7" name="Shape 222"/>
            <p:cNvSpPr/>
            <p:nvPr/>
          </p:nvSpPr>
          <p:spPr>
            <a:xfrm>
              <a:off x="-1" y="-1"/>
              <a:ext cx="5950349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defTabSz="914400">
                <a:defRPr sz="1800">
                  <a:solidFill>
                    <a:srgbClr val="16379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内容占位符 2"/>
              <p:cNvSpPr txBox="1">
                <a:spLocks/>
              </p:cNvSpPr>
              <p:nvPr/>
            </p:nvSpPr>
            <p:spPr>
              <a:xfrm>
                <a:off x="755576" y="2708920"/>
                <a:ext cx="8138105" cy="3263503"/>
              </a:xfrm>
              <a:prstGeom prst="rect">
                <a:avLst/>
              </a:prstGeom>
            </p:spPr>
            <p:txBody>
              <a:bodyPr vert="horz" lIns="68580" tIns="34291" rIns="68580" bIns="34291" rtlCol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189" indent="-457189" algn="l">
                  <a:buClr>
                    <a:srgbClr val="800080"/>
                  </a:buClr>
                  <a:buFont typeface="Wingdings" panose="05000000000000000000" pitchFamily="2" charset="2"/>
                  <a:buChar char="p"/>
                </a:pPr>
                <a:r>
                  <a:rPr lang="en-US" sz="28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External links </a:t>
                </a:r>
              </a:p>
              <a:p>
                <a:pPr marL="457189" indent="-457189" algn="l">
                  <a:buClr>
                    <a:srgbClr val="800080"/>
                  </a:buClr>
                  <a:buFont typeface="Wingdings" panose="05000000000000000000" pitchFamily="2" charset="2"/>
                  <a:buChar char="p"/>
                </a:pPr>
                <a:r>
                  <a:rPr lang="en-US" sz="28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Internal links</a:t>
                </a:r>
                <a:endParaRPr lang="en-US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457189" indent="-457189" algn="l">
                  <a:buClr>
                    <a:srgbClr val="800080"/>
                  </a:buClr>
                  <a:buFont typeface="Wingdings" panose="05000000000000000000" pitchFamily="2" charset="2"/>
                  <a:buChar char="p"/>
                </a:pPr>
                <a:r>
                  <a:rPr lang="en-US" sz="28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Underlying  organizational structure</a:t>
                </a:r>
              </a:p>
              <a:p>
                <a:pPr marL="914377" lvl="1" indent="-457189" algn="l">
                  <a:buClr>
                    <a:srgbClr val="800080"/>
                  </a:buClr>
                  <a:buFont typeface="Wingdings" panose="05000000000000000000" pitchFamily="2" charset="2"/>
                  <a:buChar char="Ø"/>
                </a:pPr>
                <a:r>
                  <a:rPr lang="en-US" sz="24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Modeled by </a:t>
                </a:r>
                <a:r>
                  <a:rPr lang="en-US" sz="2400" dirty="0" err="1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Kronecker</a:t>
                </a:r>
                <a:r>
                  <a:rPr lang="en-US" sz="24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graph with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 </a:t>
                </a:r>
                <a:r>
                  <a:rPr lang="en-US" altLang="zh-CN" sz="24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= </a:t>
                </a:r>
                <a:r>
                  <a:rPr lang="en-US" sz="2400" dirty="0" err="1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lnE</a:t>
                </a:r>
                <a:r>
                  <a:rPr lang="en-US" sz="24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/</a:t>
                </a:r>
                <a:r>
                  <a:rPr lang="en-US" sz="2400" dirty="0" err="1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lnN</a:t>
                </a:r>
                <a:endParaRPr lang="en-US" sz="24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  <a:p>
                <a:pPr marL="457189" indent="-457189" algn="l">
                  <a:buClr>
                    <a:srgbClr val="800080"/>
                  </a:buClr>
                  <a:buFont typeface="Wingdings" panose="05000000000000000000" pitchFamily="2" charset="2"/>
                  <a:buChar char="p"/>
                </a:pPr>
                <a:r>
                  <a:rPr lang="en-US" sz="2800" dirty="0">
                    <a:latin typeface="Arial Unicode MS" panose="020B0604020202020204" pitchFamily="34" charset="-122"/>
                    <a:ea typeface="Arial Unicode MS" panose="020B0604020202020204" pitchFamily="34" charset="-122"/>
                    <a:cs typeface="Arial Unicode MS" panose="020B0604020202020204" pitchFamily="34" charset="-122"/>
                  </a:rPr>
                  <a:t>Densification: scaling exponent 1+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800" dirty="0">
                  <a:latin typeface="Arial Unicode MS" panose="020B0604020202020204" pitchFamily="34" charset="-122"/>
                  <a:ea typeface="Arial Unicode MS" panose="020B0604020202020204" pitchFamily="34" charset="-122"/>
                  <a:cs typeface="Arial Unicode MS" panose="020B0604020202020204" pitchFamily="34" charset="-122"/>
                </a:endParaRPr>
              </a:p>
            </p:txBody>
          </p:sp>
        </mc:Choice>
        <mc:Fallback xmlns="">
          <p:sp>
            <p:nvSpPr>
              <p:cNvPr id="8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708920"/>
                <a:ext cx="8138105" cy="3263503"/>
              </a:xfrm>
              <a:prstGeom prst="rect">
                <a:avLst/>
              </a:prstGeom>
              <a:blipFill>
                <a:blip r:embed="rId4"/>
                <a:stretch>
                  <a:fillRect l="-1573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84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NetTide</a:t>
            </a:r>
            <a:r>
              <a:rPr lang="en-US" dirty="0" smtClean="0"/>
              <a:t> Process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rgbClr val="800080"/>
                  </a:buClr>
                  <a:buFont typeface="Wingdings" panose="05000000000000000000" pitchFamily="2" charset="2"/>
                  <a:buChar char="p"/>
                </a:pPr>
                <a:r>
                  <a:rPr lang="en-US" sz="2800" dirty="0"/>
                  <a:t>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>
                  <a:buClr>
                    <a:srgbClr val="800080"/>
                  </a:buClr>
                  <a:buFont typeface="Wingdings" panose="05000000000000000000" pitchFamily="2" charset="2"/>
                  <a:buChar char="p"/>
                </a:pPr>
                <a:r>
                  <a:rPr lang="en-US" sz="2800" dirty="0">
                    <a:ea typeface="Cambria Math" panose="02040503050406030204" pitchFamily="18" charset="0"/>
                  </a:rPr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𝑁𝑜𝑑𝑒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𝐿𝑖𝑛𝑘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lvl="1">
                  <a:buClr>
                    <a:srgbClr val="800080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Node growth</a:t>
                </a:r>
              </a:p>
              <a:p>
                <a:pPr lvl="1">
                  <a:buClr>
                    <a:srgbClr val="800080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Link growth</a:t>
                </a:r>
              </a:p>
              <a:p>
                <a:pPr lvl="1">
                  <a:buClr>
                    <a:srgbClr val="800080"/>
                  </a:buClr>
                  <a:buFont typeface="Wingdings" panose="05000000000000000000" pitchFamily="2" charset="2"/>
                  <a:buChar char="Ø"/>
                </a:pPr>
                <a:r>
                  <a:rPr lang="en-US" sz="2800" dirty="0"/>
                  <a:t>Activity (easily embedded)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Process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Discrete Analogue</a:t>
            </a:r>
          </a:p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 err="1"/>
              <a:t>Levenberg</a:t>
            </a:r>
            <a:r>
              <a:rPr lang="en-US" dirty="0"/>
              <a:t>-Marquardt algorithm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Power-law growth for nodes and links.</a:t>
            </a:r>
          </a:p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Novel </a:t>
            </a:r>
            <a:r>
              <a:rPr lang="en-US" dirty="0" err="1"/>
              <a:t>NetTide</a:t>
            </a:r>
            <a:r>
              <a:rPr lang="en-US" dirty="0"/>
              <a:t> Model</a:t>
            </a:r>
          </a:p>
          <a:p>
            <a:pPr marL="914377" lvl="1" indent="-457189" defTabSz="914377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Parsimonious, All encompassing, Link Growth, Interpretable.</a:t>
            </a:r>
          </a:p>
          <a:p>
            <a:pPr marL="914377" lvl="1" indent="-457189" defTabSz="914377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Accurate Fitting</a:t>
            </a:r>
          </a:p>
          <a:p>
            <a:pPr marL="914377" lvl="1" indent="-457189" defTabSz="914377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Forecasting          730 days head!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149080"/>
            <a:ext cx="846193" cy="59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1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865" y="-743831"/>
            <a:ext cx="7772400" cy="2200275"/>
          </a:xfrm>
        </p:spPr>
        <p:txBody>
          <a:bodyPr/>
          <a:lstStyle/>
          <a:p>
            <a:r>
              <a:rPr lang="en-US" cap="none" dirty="0" smtClean="0"/>
              <a:t>Thanks!</a:t>
            </a:r>
            <a:endParaRPr lang="en-US" cap="none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79282" y="2199570"/>
            <a:ext cx="8229600" cy="2647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>
                <a:solidFill>
                  <a:srgbClr val="F3F2DC"/>
                </a:solidFill>
              </a:rPr>
              <a:t>Chengxi</a:t>
            </a:r>
            <a:r>
              <a:rPr lang="en-US" sz="3200" dirty="0" smtClean="0">
                <a:solidFill>
                  <a:srgbClr val="F3F2DC"/>
                </a:solidFill>
              </a:rPr>
              <a:t> Zang</a:t>
            </a:r>
          </a:p>
          <a:p>
            <a:r>
              <a:rPr lang="en-US" sz="3200" dirty="0">
                <a:solidFill>
                  <a:srgbClr val="F3F2DC"/>
                </a:solidFill>
              </a:rPr>
              <a:t>c</a:t>
            </a:r>
            <a:r>
              <a:rPr lang="en-US" sz="3200" dirty="0" smtClean="0">
                <a:solidFill>
                  <a:srgbClr val="F3F2DC"/>
                </a:solidFill>
              </a:rPr>
              <a:t>alvin-zcx@qq.com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0" y="4597433"/>
            <a:ext cx="9144000" cy="0"/>
          </a:xfrm>
          <a:prstGeom prst="line">
            <a:avLst/>
          </a:prstGeom>
          <a:ln>
            <a:solidFill>
              <a:srgbClr val="F0F0D7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754" y="75569"/>
            <a:ext cx="918356" cy="302499"/>
          </a:xfrm>
          <a:prstGeom prst="rect">
            <a:avLst/>
          </a:prstGeom>
        </p:spPr>
      </p:pic>
      <p:grpSp>
        <p:nvGrpSpPr>
          <p:cNvPr id="9" name="Group 273"/>
          <p:cNvGrpSpPr/>
          <p:nvPr/>
        </p:nvGrpSpPr>
        <p:grpSpPr>
          <a:xfrm>
            <a:off x="1657329" y="4741825"/>
            <a:ext cx="5794991" cy="2019965"/>
            <a:chOff x="0" y="0"/>
            <a:chExt cx="5794990" cy="2019964"/>
          </a:xfrm>
        </p:grpSpPr>
        <p:pic>
          <p:nvPicPr>
            <p:cNvPr id="10" name="image19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2838359" cy="2019965"/>
            </a:xfrm>
            <a:prstGeom prst="rect">
              <a:avLst/>
            </a:prstGeom>
            <a:ln w="127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  <p:pic>
          <p:nvPicPr>
            <p:cNvPr id="11" name="image31.jpe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944870" y="0"/>
              <a:ext cx="2850121" cy="2019965"/>
            </a:xfrm>
            <a:prstGeom prst="rect">
              <a:avLst/>
            </a:prstGeom>
            <a:ln w="12700" cap="flat">
              <a:solidFill>
                <a:srgbClr val="DDDDDD"/>
              </a:solidFill>
              <a:prstDash val="solid"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625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0"/>
    </mc:Choice>
    <mc:Fallback xmlns="">
      <p:transition spd="slow" advTm="60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Phenomenon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image11.gif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2265" y="2047174"/>
            <a:ext cx="2909511" cy="173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12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0969" y="4149079"/>
            <a:ext cx="2912099" cy="173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1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70051" y="4149080"/>
            <a:ext cx="2912099" cy="173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media1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/>
          </a:blip>
          <a:stretch>
            <a:fillRect/>
          </a:stretch>
        </p:blipFill>
        <p:spPr>
          <a:xfrm>
            <a:off x="3205961" y="2047175"/>
            <a:ext cx="2876189" cy="1737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1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196333" y="4149080"/>
            <a:ext cx="2912099" cy="17373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59"/>
          <p:cNvGrpSpPr/>
          <p:nvPr/>
        </p:nvGrpSpPr>
        <p:grpSpPr>
          <a:xfrm>
            <a:off x="6196333" y="2047175"/>
            <a:ext cx="2912099" cy="1737361"/>
            <a:chOff x="0" y="0"/>
            <a:chExt cx="2743200" cy="1227600"/>
          </a:xfrm>
        </p:grpSpPr>
        <p:pic>
          <p:nvPicPr>
            <p:cNvPr id="11" name="image16.png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0" y="0"/>
              <a:ext cx="1386135" cy="12276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" name="image17.png"/>
            <p:cNvPicPr>
              <a:picLocks noChangeAspect="1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86134" y="2506"/>
              <a:ext cx="1357066" cy="12250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92702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5375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Problem: How do n(t) and e(t) grow over time?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720552"/>
            <a:ext cx="8229600" cy="4876800"/>
          </a:xfrm>
        </p:spPr>
        <p:txBody>
          <a:bodyPr/>
          <a:lstStyle/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n(t): the number of nodes.</a:t>
            </a:r>
          </a:p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e(t): the number of edges.</a:t>
            </a:r>
          </a:p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0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E.g.:</a:t>
            </a:r>
          </a:p>
          <a:p>
            <a:pPr marL="914377" lvl="1" indent="-457189" defTabSz="914377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How many members will           have next month?</a:t>
            </a:r>
          </a:p>
          <a:p>
            <a:pPr marL="914377" lvl="1" indent="-457189" defTabSz="914377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6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How many friendship links will          have next year?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980" y="4132296"/>
            <a:ext cx="846193" cy="5928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980" y="3390206"/>
            <a:ext cx="720000" cy="4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1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 assumptions on n(t)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777221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72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n(t): the number of nodes.</a:t>
            </a:r>
          </a:p>
          <a:p>
            <a:pPr defTabSz="777221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72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Past assumptions:</a:t>
            </a:r>
          </a:p>
          <a:p>
            <a:pPr marL="731502" lvl="1" indent="-342891" defTabSz="777221">
              <a:lnSpc>
                <a:spcPct val="100000"/>
              </a:lnSpc>
              <a:spcBef>
                <a:spcPts val="5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Accept it, that’s all: </a:t>
            </a:r>
            <a:r>
              <a:rPr lang="en-US" sz="1700" dirty="0"/>
              <a:t>Kumar KDD’06,  Watts Science’06, </a:t>
            </a:r>
            <a:r>
              <a:rPr lang="en-US" sz="1700" dirty="0" err="1"/>
              <a:t>Leskovec</a:t>
            </a:r>
            <a:r>
              <a:rPr lang="en-US" sz="1700" dirty="0"/>
              <a:t> TKDD’07 , KDD’ 08 </a:t>
            </a:r>
          </a:p>
          <a:p>
            <a:pPr marL="731502" lvl="1" indent="-342891" defTabSz="777221">
              <a:lnSpc>
                <a:spcPct val="100000"/>
              </a:lnSpc>
              <a:spcBef>
                <a:spcPts val="5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Uniform: </a:t>
            </a:r>
            <a:r>
              <a:rPr lang="en-US" sz="1700" dirty="0" err="1"/>
              <a:t>Barabasi</a:t>
            </a:r>
            <a:r>
              <a:rPr lang="en-US" sz="1700" dirty="0"/>
              <a:t> Science’99, </a:t>
            </a:r>
            <a:r>
              <a:rPr lang="en-US" sz="1700" dirty="0" err="1"/>
              <a:t>Bianconi</a:t>
            </a:r>
            <a:r>
              <a:rPr lang="en-US" sz="1700" dirty="0"/>
              <a:t> EPL’01, </a:t>
            </a:r>
            <a:r>
              <a:rPr lang="en-US" sz="1700" dirty="0" err="1"/>
              <a:t>Leskovec</a:t>
            </a:r>
            <a:r>
              <a:rPr lang="en-US" sz="1700" dirty="0"/>
              <a:t> TKDD’07 </a:t>
            </a:r>
          </a:p>
          <a:p>
            <a:pPr marL="731502" lvl="1" indent="-342891" defTabSz="777221">
              <a:lnSpc>
                <a:spcPct val="100000"/>
              </a:lnSpc>
              <a:spcBef>
                <a:spcPts val="5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Exponential: </a:t>
            </a:r>
            <a:r>
              <a:rPr lang="en-US" sz="1700" dirty="0"/>
              <a:t>Huberman Nature’99</a:t>
            </a:r>
          </a:p>
          <a:p>
            <a:pPr marL="731502" lvl="1" indent="-342891" defTabSz="777221">
              <a:lnSpc>
                <a:spcPct val="100000"/>
              </a:lnSpc>
              <a:spcBef>
                <a:spcPts val="5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38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Sigmoid(S-shape)</a:t>
            </a:r>
            <a:r>
              <a:rPr lang="en-US" sz="1700" dirty="0"/>
              <a:t>: Bass MS’69, 04 Anderson et al.  Book’1992,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5" name="Group 86"/>
          <p:cNvGrpSpPr/>
          <p:nvPr/>
        </p:nvGrpSpPr>
        <p:grpSpPr>
          <a:xfrm>
            <a:off x="6091896" y="4437112"/>
            <a:ext cx="3052104" cy="2212491"/>
            <a:chOff x="0" y="0"/>
            <a:chExt cx="3052103" cy="2212489"/>
          </a:xfrm>
        </p:grpSpPr>
        <p:pic>
          <p:nvPicPr>
            <p:cNvPr id="6" name="image18.png" descr="1000px-Diffusion_of_ideas.svg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855424" cy="221248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" name="Shape 80"/>
            <p:cNvSpPr/>
            <p:nvPr/>
          </p:nvSpPr>
          <p:spPr>
            <a:xfrm>
              <a:off x="2768157" y="753016"/>
              <a:ext cx="185900" cy="69406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77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8" name="Shape 81"/>
            <p:cNvSpPr/>
            <p:nvPr/>
          </p:nvSpPr>
          <p:spPr>
            <a:xfrm>
              <a:off x="2615518" y="175473"/>
              <a:ext cx="259043" cy="3693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</a:t>
              </a:r>
            </a:p>
          </p:txBody>
        </p:sp>
        <p:sp>
          <p:nvSpPr>
            <p:cNvPr id="9" name="Shape 82"/>
            <p:cNvSpPr/>
            <p:nvPr/>
          </p:nvSpPr>
          <p:spPr>
            <a:xfrm>
              <a:off x="2600699" y="934041"/>
              <a:ext cx="451404" cy="3693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C/2</a:t>
              </a:r>
            </a:p>
          </p:txBody>
        </p:sp>
        <p:sp>
          <p:nvSpPr>
            <p:cNvPr id="10" name="Shape 83"/>
            <p:cNvSpPr/>
            <p:nvPr/>
          </p:nvSpPr>
          <p:spPr>
            <a:xfrm>
              <a:off x="2615518" y="528502"/>
              <a:ext cx="152640" cy="28392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77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11" name="Shape 84"/>
            <p:cNvSpPr/>
            <p:nvPr/>
          </p:nvSpPr>
          <p:spPr>
            <a:xfrm>
              <a:off x="2615518" y="1380272"/>
              <a:ext cx="237191" cy="283924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914377">
                <a:def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12" name="Shape 85"/>
            <p:cNvSpPr/>
            <p:nvPr/>
          </p:nvSpPr>
          <p:spPr>
            <a:xfrm>
              <a:off x="2616866" y="1737072"/>
              <a:ext cx="220571" cy="36933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defTabSz="914400">
                <a:defRPr sz="1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0</a:t>
              </a:r>
            </a:p>
          </p:txBody>
        </p:sp>
      </p:grpSp>
      <p:sp>
        <p:nvSpPr>
          <p:cNvPr id="13" name="Shape 87"/>
          <p:cNvSpPr/>
          <p:nvPr/>
        </p:nvSpPr>
        <p:spPr>
          <a:xfrm>
            <a:off x="5784308" y="5959344"/>
            <a:ext cx="824965" cy="118739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 defTabSz="914377">
              <a:defRPr sz="1800">
                <a:solidFill>
                  <a:srgbClr val="163794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800"/>
          </a:p>
        </p:txBody>
      </p:sp>
      <p:sp>
        <p:nvSpPr>
          <p:cNvPr id="14" name="Shape 88"/>
          <p:cNvSpPr/>
          <p:nvPr/>
        </p:nvSpPr>
        <p:spPr>
          <a:xfrm>
            <a:off x="4351545" y="5735777"/>
            <a:ext cx="1786881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Exponential:</a:t>
            </a:r>
          </a:p>
        </p:txBody>
      </p:sp>
    </p:spTree>
    <p:extLst>
      <p:ext uri="{BB962C8B-B14F-4D97-AF65-F5344CB8AC3E}">
        <p14:creationId xmlns:p14="http://schemas.microsoft.com/office/powerpoint/2010/main" val="279689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Past assumptions on e(t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e(t): the number of edges.</a:t>
            </a:r>
          </a:p>
          <a:p>
            <a:pPr defTabSz="914377">
              <a:lnSpc>
                <a:spcPct val="100000"/>
              </a:lnSpc>
              <a:buClr>
                <a:srgbClr val="800080"/>
              </a:buClr>
              <a:buFont typeface="Wingdings" panose="05000000000000000000" pitchFamily="2" charset="2"/>
              <a:buChar char="p"/>
              <a:defRPr sz="32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Past assumptions:</a:t>
            </a:r>
          </a:p>
          <a:p>
            <a:pPr marL="914377" lvl="1" indent="-457189" defTabSz="914377">
              <a:lnSpc>
                <a:spcPct val="10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Ø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dirty="0"/>
              <a:t>Few.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Big-Data-Driven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876800"/>
          </a:xfrm>
        </p:spPr>
        <p:txBody>
          <a:bodyPr>
            <a:normAutofit/>
          </a:bodyPr>
          <a:lstStyle/>
          <a:p>
            <a:pPr defTabSz="914377">
              <a:lnSpc>
                <a:spcPct val="120000"/>
              </a:lnSpc>
              <a:spcBef>
                <a:spcPts val="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500">
                <a:solidFill>
                  <a:srgbClr val="C01C23"/>
                </a:solidFill>
                <a:latin typeface="FZDaHei-B02"/>
                <a:ea typeface="FZDaHei-B02"/>
                <a:cs typeface="FZDaHei-B02"/>
                <a:sym typeface="FZDaHei-B02"/>
              </a:defRPr>
            </a:pPr>
            <a:r>
              <a:rPr lang="en-US" b="1" dirty="0"/>
              <a:t>WeChat  2011/1-2013/1   300M nodes, 4.75B links</a:t>
            </a:r>
          </a:p>
          <a:p>
            <a:pPr defTabSz="914377">
              <a:lnSpc>
                <a:spcPct val="12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300">
                <a:solidFill>
                  <a:srgbClr val="53535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en-US" dirty="0" err="1"/>
              <a:t>ArXiv</a:t>
            </a:r>
            <a:r>
              <a:rPr lang="en-US" dirty="0"/>
              <a:t>      1992/3-2002/3      17k nodes,      2.4M links</a:t>
            </a:r>
          </a:p>
          <a:p>
            <a:pPr defTabSz="914377">
              <a:lnSpc>
                <a:spcPct val="12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300">
                <a:solidFill>
                  <a:srgbClr val="53535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en-US" dirty="0"/>
              <a:t>Enron     1998/1-2002/7      86K nodes,      600K links  </a:t>
            </a:r>
          </a:p>
          <a:p>
            <a:pPr defTabSz="914377">
              <a:lnSpc>
                <a:spcPct val="12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300">
                <a:solidFill>
                  <a:srgbClr val="535353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pPr>
            <a:r>
              <a:rPr lang="en-US" dirty="0"/>
              <a:t>Weibo    2006                	      165K nodes， 331K links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Shape 118"/>
          <p:cNvSpPr/>
          <p:nvPr/>
        </p:nvSpPr>
        <p:spPr>
          <a:xfrm>
            <a:off x="2602231" y="4038600"/>
            <a:ext cx="3939538" cy="584775"/>
          </a:xfrm>
          <a:prstGeom prst="rect">
            <a:avLst/>
          </a:prstGeom>
          <a:solidFill>
            <a:srgbClr val="FFFFFF"/>
          </a:solidFill>
          <a:ln w="25400">
            <a:solidFill>
              <a:srgbClr val="48228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7">
              <a:defRPr sz="3200" b="1">
                <a:solidFill>
                  <a:srgbClr val="48228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Largest SN dataset!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3489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Findings: </a:t>
            </a:r>
            <a:r>
              <a:rPr lang="en-US" dirty="0"/>
              <a:t>Power Law </a:t>
            </a:r>
            <a:r>
              <a:rPr lang="en-US" dirty="0" smtClean="0"/>
              <a:t>Growth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Shape 113"/>
          <p:cNvSpPr txBox="1">
            <a:spLocks/>
          </p:cNvSpPr>
          <p:nvPr/>
        </p:nvSpPr>
        <p:spPr>
          <a:xfrm>
            <a:off x="9592591" y="3317364"/>
            <a:ext cx="150037" cy="23082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6CB4B4D-7CA3-9044-876B-883B54F8677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image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3635" y="2083226"/>
            <a:ext cx="4085040" cy="2907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0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5272" y="2082320"/>
            <a:ext cx="4085095" cy="2907793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hape 117"/>
          <p:cNvSpPr/>
          <p:nvPr/>
        </p:nvSpPr>
        <p:spPr>
          <a:xfrm>
            <a:off x="2621815" y="5579948"/>
            <a:ext cx="3913890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defTabSz="914377">
              <a:defRPr sz="18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800"/>
              <a:t>Cumulative growth</a:t>
            </a:r>
            <a:r>
              <a:rPr sz="1800">
                <a:latin typeface="+mj-lt"/>
                <a:ea typeface="+mj-ea"/>
                <a:cs typeface="+mj-cs"/>
                <a:sym typeface="Helvetica"/>
              </a:rPr>
              <a:t>（</a:t>
            </a:r>
            <a:r>
              <a:rPr sz="1800"/>
              <a:t>Log-Log scale</a:t>
            </a:r>
            <a:r>
              <a:rPr sz="1800">
                <a:latin typeface="+mj-lt"/>
                <a:ea typeface="+mj-ea"/>
                <a:cs typeface="+mj-cs"/>
                <a:sym typeface="Helvetica"/>
              </a:rPr>
              <a:t>）</a:t>
            </a:r>
          </a:p>
        </p:txBody>
      </p:sp>
      <p:sp>
        <p:nvSpPr>
          <p:cNvPr id="9" name="Shape 118"/>
          <p:cNvSpPr/>
          <p:nvPr/>
        </p:nvSpPr>
        <p:spPr>
          <a:xfrm>
            <a:off x="2563424" y="3912892"/>
            <a:ext cx="4373952" cy="1569660"/>
          </a:xfrm>
          <a:prstGeom prst="rect">
            <a:avLst/>
          </a:prstGeom>
          <a:solidFill>
            <a:srgbClr val="FFFFFF"/>
          </a:solidFill>
          <a:ln w="25400">
            <a:solidFill>
              <a:srgbClr val="48228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defTabSz="914377">
              <a:defRPr sz="3200" b="1">
                <a:solidFill>
                  <a:srgbClr val="48228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Power law growth!</a:t>
            </a:r>
          </a:p>
          <a:p>
            <a:pPr algn="ctr" defTabSz="914377">
              <a:defRPr sz="3200" b="1">
                <a:solidFill>
                  <a:srgbClr val="48228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Both for n(t) and e(t)! </a:t>
            </a:r>
          </a:p>
          <a:p>
            <a:pPr algn="ctr" defTabSz="914377">
              <a:defRPr sz="3200" b="1">
                <a:solidFill>
                  <a:srgbClr val="48228C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3200"/>
              <a:t>Past models (</a:t>
            </a:r>
            <a:r>
              <a:rPr sz="3200">
                <a:latin typeface="+mj-lt"/>
                <a:ea typeface="+mj-ea"/>
                <a:cs typeface="+mj-cs"/>
                <a:sym typeface="Helvetica"/>
              </a:rPr>
              <a:t>ಥ </a:t>
            </a:r>
            <a:r>
              <a:rPr sz="3200"/>
              <a:t>_ </a:t>
            </a:r>
            <a:r>
              <a:rPr sz="3200">
                <a:latin typeface="+mj-lt"/>
                <a:ea typeface="+mj-ea"/>
                <a:cs typeface="+mj-cs"/>
                <a:sym typeface="Helvetica"/>
              </a:rPr>
              <a:t>ಥ</a:t>
            </a:r>
            <a:r>
              <a:rPr sz="3200"/>
              <a:t>) ...</a:t>
            </a:r>
          </a:p>
        </p:txBody>
      </p:sp>
    </p:spTree>
    <p:extLst>
      <p:ext uri="{BB962C8B-B14F-4D97-AF65-F5344CB8AC3E}">
        <p14:creationId xmlns:p14="http://schemas.microsoft.com/office/powerpoint/2010/main" val="26495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NetTide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defTabSz="914377">
              <a:lnSpc>
                <a:spcPct val="15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Node</a:t>
            </a:r>
          </a:p>
          <a:p>
            <a:pPr defTabSz="914377">
              <a:lnSpc>
                <a:spcPct val="150000"/>
              </a:lnSpc>
              <a:spcBef>
                <a:spcPts val="600"/>
              </a:spcBef>
              <a:buClr>
                <a:srgbClr val="800080"/>
              </a:buClr>
              <a:buFont typeface="Wingdings" panose="05000000000000000000" pitchFamily="2" charset="2"/>
              <a:buChar char="p"/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 lang="en-US" sz="3200" dirty="0"/>
              <a:t>Link</a:t>
            </a:r>
          </a:p>
          <a:p>
            <a:pPr marL="0" indent="0">
              <a:buNone/>
            </a:pPr>
            <a:endParaRPr lang="en-US" sz="3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2" name="Group 130"/>
          <p:cNvGrpSpPr/>
          <p:nvPr/>
        </p:nvGrpSpPr>
        <p:grpSpPr>
          <a:xfrm>
            <a:off x="2322332" y="1916832"/>
            <a:ext cx="2482872" cy="431801"/>
            <a:chOff x="0" y="0"/>
            <a:chExt cx="2482870" cy="431800"/>
          </a:xfrm>
        </p:grpSpPr>
        <p:sp>
          <p:nvSpPr>
            <p:cNvPr id="13" name="Shape 128"/>
            <p:cNvSpPr/>
            <p:nvPr/>
          </p:nvSpPr>
          <p:spPr>
            <a:xfrm>
              <a:off x="0" y="0"/>
              <a:ext cx="2482871" cy="417603"/>
            </a:xfrm>
            <a:prstGeom prst="rect">
              <a:avLst/>
            </a:prstGeom>
            <a:blipFill rotWithShape="1">
              <a:blip r:embed="rId3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14" name="Shape 129"/>
            <p:cNvSpPr/>
            <p:nvPr/>
          </p:nvSpPr>
          <p:spPr>
            <a:xfrm>
              <a:off x="0" y="0"/>
              <a:ext cx="2482871" cy="4318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16379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 </a:t>
              </a:r>
            </a:p>
          </p:txBody>
        </p:sp>
      </p:grpSp>
      <p:grpSp>
        <p:nvGrpSpPr>
          <p:cNvPr id="15" name="Group 133"/>
          <p:cNvGrpSpPr/>
          <p:nvPr/>
        </p:nvGrpSpPr>
        <p:grpSpPr>
          <a:xfrm>
            <a:off x="2315692" y="2537545"/>
            <a:ext cx="3912492" cy="498487"/>
            <a:chOff x="0" y="0"/>
            <a:chExt cx="3912491" cy="498486"/>
          </a:xfrm>
        </p:grpSpPr>
        <p:sp>
          <p:nvSpPr>
            <p:cNvPr id="16" name="Shape 131"/>
            <p:cNvSpPr/>
            <p:nvPr/>
          </p:nvSpPr>
          <p:spPr>
            <a:xfrm>
              <a:off x="-1" y="0"/>
              <a:ext cx="3912493" cy="498487"/>
            </a:xfrm>
            <a:prstGeom prst="rect">
              <a:avLst/>
            </a:prstGeom>
            <a:blipFill rotWithShape="1">
              <a:blip r:embed="rId4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914377">
                <a:defRPr sz="1800">
                  <a:latin typeface="Arial"/>
                  <a:ea typeface="Arial"/>
                  <a:cs typeface="Arial"/>
                  <a:sym typeface="Arial"/>
                </a:defRPr>
              </a:pPr>
              <a:endParaRPr sz="1800"/>
            </a:p>
          </p:txBody>
        </p:sp>
        <p:sp>
          <p:nvSpPr>
            <p:cNvPr id="17" name="Shape 132"/>
            <p:cNvSpPr/>
            <p:nvPr/>
          </p:nvSpPr>
          <p:spPr>
            <a:xfrm>
              <a:off x="-1" y="0"/>
              <a:ext cx="3912493" cy="42122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>
              <a:lvl1pPr defTabSz="914400">
                <a:defRPr sz="1800">
                  <a:solidFill>
                    <a:srgbClr val="163794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168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Accuracy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image2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120" y="1916445"/>
            <a:ext cx="2178331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22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64371" y="1958759"/>
            <a:ext cx="2176783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23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56731" y="2012931"/>
            <a:ext cx="2176393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4.jpe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640635" y="1972180"/>
            <a:ext cx="2176783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25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64370" y="4210327"/>
            <a:ext cx="2178331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26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4081" y="4210325"/>
            <a:ext cx="2176783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27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582482" y="4210327"/>
            <a:ext cx="2176777" cy="15544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28.jpe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872884" y="4204919"/>
            <a:ext cx="2178285" cy="1554481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13" name="直接连接符 12"/>
          <p:cNvCxnSpPr/>
          <p:nvPr/>
        </p:nvCxnSpPr>
        <p:spPr>
          <a:xfrm>
            <a:off x="4571358" y="1699360"/>
            <a:ext cx="0" cy="4073895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200274" y="3763685"/>
            <a:ext cx="7200000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5" name="image29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74152" y="2420885"/>
            <a:ext cx="4267201" cy="26765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30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683949" y="2420888"/>
            <a:ext cx="4267201" cy="267652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2495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dvAuto="0"/>
      <p:bldP spid="16" grpId="0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ng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meng</Template>
  <TotalTime>25761</TotalTime>
  <Words>1380</Words>
  <Application>Microsoft Office PowerPoint</Application>
  <PresentationFormat>全屏显示(4:3)</PresentationFormat>
  <Paragraphs>162</Paragraphs>
  <Slides>17</Slides>
  <Notes>17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 Unicode MS</vt:lpstr>
      <vt:lpstr>FZDaHei-B02</vt:lpstr>
      <vt:lpstr>华文新魏</vt:lpstr>
      <vt:lpstr>宋体</vt:lpstr>
      <vt:lpstr>微软雅黑</vt:lpstr>
      <vt:lpstr>Arial</vt:lpstr>
      <vt:lpstr>Calibri</vt:lpstr>
      <vt:lpstr>Cambria Math</vt:lpstr>
      <vt:lpstr>Helvetica</vt:lpstr>
      <vt:lpstr>Wingdings</vt:lpstr>
      <vt:lpstr>meng</vt:lpstr>
      <vt:lpstr>PowerPoint 演示文稿</vt:lpstr>
      <vt:lpstr>Growth Phenomenon</vt:lpstr>
      <vt:lpstr>Problem: How do n(t) and e(t) grow over time?</vt:lpstr>
      <vt:lpstr>Past assumptions on n(t)</vt:lpstr>
      <vt:lpstr>Past assumptions on e(t)</vt:lpstr>
      <vt:lpstr>Big-Data-Driven</vt:lpstr>
      <vt:lpstr>Findings: Power Law Growth</vt:lpstr>
      <vt:lpstr>NetTide Model</vt:lpstr>
      <vt:lpstr>Results: Accuracy</vt:lpstr>
      <vt:lpstr>Results: Forecast</vt:lpstr>
      <vt:lpstr>NetTide-Node Model</vt:lpstr>
      <vt:lpstr>NetTide-Node Model</vt:lpstr>
      <vt:lpstr>NetTide-Link Model</vt:lpstr>
      <vt:lpstr>NetTide Process</vt:lpstr>
      <vt:lpstr>Learning Process</vt:lpstr>
      <vt:lpstr>Conclusions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meng</dc:creator>
  <cp:lastModifiedBy>calvin zang</cp:lastModifiedBy>
  <cp:revision>852</cp:revision>
  <dcterms:created xsi:type="dcterms:W3CDTF">2014-07-30T13:24:23Z</dcterms:created>
  <dcterms:modified xsi:type="dcterms:W3CDTF">2018-03-05T02:03:49Z</dcterms:modified>
</cp:coreProperties>
</file>