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16"/>
  </p:notesMasterIdLst>
  <p:sldIdLst>
    <p:sldId id="257" r:id="rId2"/>
    <p:sldId id="406" r:id="rId3"/>
    <p:sldId id="452" r:id="rId4"/>
    <p:sldId id="456" r:id="rId5"/>
    <p:sldId id="454" r:id="rId6"/>
    <p:sldId id="457" r:id="rId7"/>
    <p:sldId id="461" r:id="rId8"/>
    <p:sldId id="458" r:id="rId9"/>
    <p:sldId id="463" r:id="rId10"/>
    <p:sldId id="466" r:id="rId11"/>
    <p:sldId id="464" r:id="rId12"/>
    <p:sldId id="465" r:id="rId13"/>
    <p:sldId id="467" r:id="rId14"/>
    <p:sldId id="44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ng calvin" initials="zc" lastIdx="1" clrIdx="0">
    <p:extLst>
      <p:ext uri="{19B8F6BF-5375-455C-9EA6-DF929625EA0E}">
        <p15:presenceInfo xmlns:p15="http://schemas.microsoft.com/office/powerpoint/2012/main" userId="facd9e7934541f6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12B1E"/>
    <a:srgbClr val="EDEDED"/>
    <a:srgbClr val="16418B"/>
    <a:srgbClr val="68140C"/>
    <a:srgbClr val="ECDF77"/>
    <a:srgbClr val="4163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76"/>
    <p:restoredTop sz="84857" autoAdjust="0"/>
  </p:normalViewPr>
  <p:slideViewPr>
    <p:cSldViewPr snapToGrid="0" snapToObjects="1">
      <p:cViewPr varScale="1">
        <p:scale>
          <a:sx n="61" d="100"/>
          <a:sy n="61" d="100"/>
        </p:scale>
        <p:origin x="67" y="20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DC238-866F-8948-8633-0DB6D7F8AE49}" type="datetimeFigureOut">
              <a:rPr lang="en-US" smtClean="0"/>
              <a:t>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8DA52C-9F6F-4649-AD8B-930401F02694}" type="slidenum">
              <a:rPr lang="en-US" smtClean="0"/>
              <a:t>‹#›</a:t>
            </a:fld>
            <a:endParaRPr lang="en-US"/>
          </a:p>
        </p:txBody>
      </p:sp>
    </p:spTree>
    <p:extLst>
      <p:ext uri="{BB962C8B-B14F-4D97-AF65-F5344CB8AC3E}">
        <p14:creationId xmlns:p14="http://schemas.microsoft.com/office/powerpoint/2010/main" val="1204383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DA52C-9F6F-4649-AD8B-930401F02694}" type="slidenum">
              <a:rPr lang="en-US" smtClean="0"/>
              <a:t>1</a:t>
            </a:fld>
            <a:endParaRPr lang="en-US"/>
          </a:p>
        </p:txBody>
      </p:sp>
    </p:spTree>
    <p:extLst>
      <p:ext uri="{BB962C8B-B14F-4D97-AF65-F5344CB8AC3E}">
        <p14:creationId xmlns:p14="http://schemas.microsoft.com/office/powerpoint/2010/main" val="111830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0" dirty="0" smtClean="0"/>
              <a:t>Graph Neural Network like structure for Diffusion</a:t>
            </a:r>
          </a:p>
          <a:p>
            <a:r>
              <a:rPr lang="en-US" b="0" dirty="0" smtClean="0"/>
              <a:t>Diffusion in the hidden space</a:t>
            </a:r>
          </a:p>
          <a:p>
            <a:endParaRPr lang="en-US" dirty="0"/>
          </a:p>
        </p:txBody>
      </p:sp>
      <p:sp>
        <p:nvSpPr>
          <p:cNvPr id="4" name="灯片编号占位符 3"/>
          <p:cNvSpPr>
            <a:spLocks noGrp="1"/>
          </p:cNvSpPr>
          <p:nvPr>
            <p:ph type="sldNum" sz="quarter" idx="10"/>
          </p:nvPr>
        </p:nvSpPr>
        <p:spPr/>
        <p:txBody>
          <a:bodyPr/>
          <a:lstStyle/>
          <a:p>
            <a:fld id="{188DA52C-9F6F-4649-AD8B-930401F02694}" type="slidenum">
              <a:rPr lang="en-US" smtClean="0"/>
              <a:t>7</a:t>
            </a:fld>
            <a:endParaRPr lang="en-US"/>
          </a:p>
        </p:txBody>
      </p:sp>
    </p:spTree>
    <p:extLst>
      <p:ext uri="{BB962C8B-B14F-4D97-AF65-F5344CB8AC3E}">
        <p14:creationId xmlns:p14="http://schemas.microsoft.com/office/powerpoint/2010/main" val="988347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conclude our work </a:t>
            </a:r>
            <a:r>
              <a:rPr lang="en-US" sz="1400" b="1" dirty="0" smtClean="0">
                <a:solidFill>
                  <a:srgbClr val="7030A0"/>
                </a:solidFill>
              </a:rPr>
              <a:t>Learning</a:t>
            </a:r>
            <a:r>
              <a:rPr lang="en-US" sz="1200" b="1" dirty="0" smtClean="0">
                <a:solidFill>
                  <a:srgbClr val="7030A0"/>
                </a:solidFill>
              </a:rPr>
              <a:t> and </a:t>
            </a:r>
            <a:r>
              <a:rPr lang="en-US" sz="1400" b="1" dirty="0" smtClean="0">
                <a:solidFill>
                  <a:srgbClr val="7030A0"/>
                </a:solidFill>
              </a:rPr>
              <a:t>Interpreting</a:t>
            </a:r>
            <a:r>
              <a:rPr lang="en-US" sz="1200" b="1" dirty="0" smtClean="0">
                <a:solidFill>
                  <a:srgbClr val="7030A0"/>
                </a:solidFill>
              </a:rPr>
              <a:t> Complex Distributions in Empirical Data </a:t>
            </a:r>
            <a:r>
              <a:rPr lang="en-US" sz="1200" b="0" i="0" dirty="0" smtClean="0">
                <a:solidFill>
                  <a:srgbClr val="7030A0"/>
                </a:solidFill>
              </a:rPr>
              <a:t>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dirty="0" smtClean="0">
                <a:solidFill>
                  <a:srgbClr val="7030A0"/>
                </a:solidFill>
              </a:rPr>
              <a:t>We develop parametric</a:t>
            </a:r>
            <a:r>
              <a:rPr lang="en-US" altLang="zh-CN" sz="1200" b="0" i="0" baseline="0" dirty="0" smtClean="0">
                <a:solidFill>
                  <a:srgbClr val="7030A0"/>
                </a:solidFill>
              </a:rPr>
              <a:t> tools to fit various complex empirical distributions by leveraging a unified and simple hazard function in survival analysis. We then give a generative interpretation of the data in a dynamic system view. In a word, we try to connect the dots as shown in the plot. Possible further works are: we can construct more complex distributions by our framework,  we can infer dynamics from non-parametric distribution models, and by applying this framework,  we can further investigate the generative dynamics of existing distribution and empirical datasets. Codes and datasets will be found on my website later.</a:t>
            </a:r>
            <a:endParaRPr lang="en-US" altLang="zh-CN" sz="1200" b="0" i="0" dirty="0" smtClean="0">
              <a:solidFill>
                <a:srgbClr val="7030A0"/>
              </a:solidFill>
            </a:endParaRPr>
          </a:p>
        </p:txBody>
      </p:sp>
      <p:sp>
        <p:nvSpPr>
          <p:cNvPr id="4" name="灯片编号占位符 3"/>
          <p:cNvSpPr>
            <a:spLocks noGrp="1"/>
          </p:cNvSpPr>
          <p:nvPr>
            <p:ph type="sldNum" sz="quarter" idx="10"/>
          </p:nvPr>
        </p:nvSpPr>
        <p:spPr/>
        <p:txBody>
          <a:bodyPr/>
          <a:lstStyle/>
          <a:p>
            <a:fld id="{093A40FC-551C-40A9-9BFC-143089139DEF}" type="slidenum">
              <a:rPr lang="en-US" smtClean="0"/>
              <a:t>9</a:t>
            </a:fld>
            <a:endParaRPr lang="en-US"/>
          </a:p>
        </p:txBody>
      </p:sp>
    </p:spTree>
    <p:extLst>
      <p:ext uri="{BB962C8B-B14F-4D97-AF65-F5344CB8AC3E}">
        <p14:creationId xmlns:p14="http://schemas.microsoft.com/office/powerpoint/2010/main" val="3185173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Graphs/networks</a:t>
            </a:r>
          </a:p>
          <a:p>
            <a:r>
              <a:rPr lang="en-US" dirty="0" smtClean="0"/>
              <a:t>Differential Equations,</a:t>
            </a:r>
            <a:r>
              <a:rPr lang="en-US" baseline="0" dirty="0" smtClean="0"/>
              <a:t> difference equations etc.</a:t>
            </a:r>
          </a:p>
          <a:p>
            <a:endParaRPr lang="en-US" baseline="0" dirty="0" smtClean="0"/>
          </a:p>
          <a:p>
            <a:r>
              <a:rPr lang="zh-CN" altLang="en-US" baseline="0" dirty="0" smtClean="0"/>
              <a:t>区分 方法 和 应用</a:t>
            </a:r>
            <a:endParaRPr lang="en-US" baseline="0" dirty="0" smtClean="0"/>
          </a:p>
          <a:p>
            <a:r>
              <a:rPr lang="en-US" baseline="0" dirty="0" smtClean="0"/>
              <a:t>Molecular graph generation</a:t>
            </a:r>
          </a:p>
          <a:p>
            <a:r>
              <a:rPr lang="en-US" baseline="0" dirty="0" smtClean="0"/>
              <a:t>Traffic prediction</a:t>
            </a:r>
          </a:p>
          <a:p>
            <a:endParaRPr lang="en-US" dirty="0" smtClean="0"/>
          </a:p>
          <a:p>
            <a:pPr lvl="1"/>
            <a:r>
              <a:rPr lang="en-US" dirty="0" smtClean="0"/>
              <a:t>Molecular Graph Generation</a:t>
            </a:r>
          </a:p>
          <a:p>
            <a:pPr lvl="1"/>
            <a:r>
              <a:rPr lang="en-US" dirty="0" smtClean="0"/>
              <a:t>Learning dynamics of complex systems</a:t>
            </a:r>
          </a:p>
          <a:p>
            <a:pPr lvl="1"/>
            <a:r>
              <a:rPr lang="en-US" dirty="0" smtClean="0"/>
              <a:t>Mechanism discovery</a:t>
            </a:r>
            <a:endParaRPr lang="en-US" dirty="0"/>
          </a:p>
        </p:txBody>
      </p:sp>
      <p:sp>
        <p:nvSpPr>
          <p:cNvPr id="4" name="灯片编号占位符 3"/>
          <p:cNvSpPr>
            <a:spLocks noGrp="1"/>
          </p:cNvSpPr>
          <p:nvPr>
            <p:ph type="sldNum" sz="quarter" idx="10"/>
          </p:nvPr>
        </p:nvSpPr>
        <p:spPr/>
        <p:txBody>
          <a:bodyPr/>
          <a:lstStyle/>
          <a:p>
            <a:fld id="{188DA52C-9F6F-4649-AD8B-930401F02694}" type="slidenum">
              <a:rPr lang="en-US" smtClean="0"/>
              <a:t>11</a:t>
            </a:fld>
            <a:endParaRPr lang="en-US"/>
          </a:p>
        </p:txBody>
      </p:sp>
    </p:spTree>
    <p:extLst>
      <p:ext uri="{BB962C8B-B14F-4D97-AF65-F5344CB8AC3E}">
        <p14:creationId xmlns:p14="http://schemas.microsoft.com/office/powerpoint/2010/main" val="69986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Forward mapping </a:t>
            </a:r>
            <a:r>
              <a:rPr lang="en-US" dirty="0" smtClean="0">
                <a:sym typeface="Wingdings" panose="05000000000000000000" pitchFamily="2" charset="2"/>
              </a:rPr>
              <a:t> Forward integration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ym typeface="Wingdings" panose="05000000000000000000" pitchFamily="2" charset="2"/>
              </a:rPr>
              <a:t>Forward integration  </a:t>
            </a:r>
            <a:r>
              <a:rPr lang="en-US" dirty="0" smtClean="0"/>
              <a:t>Forward mapping</a:t>
            </a:r>
            <a:endParaRPr lang="en-US" dirty="0" smtClean="0">
              <a:sym typeface="Wingdings" panose="05000000000000000000" pitchFamily="2" charset="2"/>
            </a:endParaRPr>
          </a:p>
          <a:p>
            <a:endParaRPr lang="en-US" dirty="0"/>
          </a:p>
        </p:txBody>
      </p:sp>
      <p:sp>
        <p:nvSpPr>
          <p:cNvPr id="4" name="灯片编号占位符 3"/>
          <p:cNvSpPr>
            <a:spLocks noGrp="1"/>
          </p:cNvSpPr>
          <p:nvPr>
            <p:ph type="sldNum" sz="quarter" idx="10"/>
          </p:nvPr>
        </p:nvSpPr>
        <p:spPr/>
        <p:txBody>
          <a:bodyPr/>
          <a:lstStyle/>
          <a:p>
            <a:fld id="{188DA52C-9F6F-4649-AD8B-930401F02694}" type="slidenum">
              <a:rPr lang="en-US" smtClean="0"/>
              <a:t>12</a:t>
            </a:fld>
            <a:endParaRPr lang="en-US"/>
          </a:p>
        </p:txBody>
      </p:sp>
    </p:spTree>
    <p:extLst>
      <p:ext uri="{BB962C8B-B14F-4D97-AF65-F5344CB8AC3E}">
        <p14:creationId xmlns:p14="http://schemas.microsoft.com/office/powerpoint/2010/main" val="242291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DA52C-9F6F-4649-AD8B-930401F02694}" type="slidenum">
              <a:rPr lang="en-US" smtClean="0"/>
              <a:t>14</a:t>
            </a:fld>
            <a:endParaRPr lang="en-US"/>
          </a:p>
        </p:txBody>
      </p:sp>
    </p:spTree>
    <p:extLst>
      <p:ext uri="{BB962C8B-B14F-4D97-AF65-F5344CB8AC3E}">
        <p14:creationId xmlns:p14="http://schemas.microsoft.com/office/powerpoint/2010/main" val="1664956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1min ">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3678" y="621521"/>
            <a:ext cx="3845346" cy="961337"/>
          </a:xfrm>
          <a:prstGeom prst="rect">
            <a:avLst/>
          </a:prstGeom>
        </p:spPr>
      </p:pic>
      <p:sp>
        <p:nvSpPr>
          <p:cNvPr id="14" name="Title 10"/>
          <p:cNvSpPr>
            <a:spLocks noGrp="1"/>
          </p:cNvSpPr>
          <p:nvPr>
            <p:ph type="title"/>
          </p:nvPr>
        </p:nvSpPr>
        <p:spPr>
          <a:xfrm>
            <a:off x="1169419" y="2096485"/>
            <a:ext cx="10058400" cy="1450757"/>
          </a:xfrm>
        </p:spPr>
        <p:txBody>
          <a:bodyPr>
            <a:normAutofit/>
          </a:bodyPr>
          <a:lstStyle>
            <a:lvl1pPr>
              <a:defRPr sz="5400" b="1">
                <a:solidFill>
                  <a:srgbClr val="A12B1E"/>
                </a:solidFill>
                <a:latin typeface="Helvetica Neue"/>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1169419" y="3755631"/>
            <a:ext cx="10058400" cy="1143000"/>
          </a:xfrm>
        </p:spPr>
        <p:txBody>
          <a:bodyPr lIns="91440" rIns="91440">
            <a:normAutofit/>
          </a:bodyPr>
          <a:lstStyle>
            <a:lvl1pPr marL="0" indent="0" algn="l">
              <a:buNone/>
              <a:defRPr sz="2400" cap="all" spc="200" baseline="0">
                <a:solidFill>
                  <a:srgbClr val="A12B1E"/>
                </a:solidFill>
                <a:latin typeface="Helvetica Neue"/>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5783" y="6713"/>
            <a:ext cx="3922036" cy="1881383"/>
          </a:xfrm>
          <a:prstGeom prst="rect">
            <a:avLst/>
          </a:prstGeom>
        </p:spPr>
      </p:pic>
      <p:sp>
        <p:nvSpPr>
          <p:cNvPr id="6"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chemeClr val="bg1">
                    <a:lumMod val="50000"/>
                  </a:schemeClr>
                </a:solidFill>
                <a:latin typeface="Helvetica Neue"/>
              </a:defRPr>
            </a:lvl1pPr>
          </a:lstStyle>
          <a:p>
            <a:r>
              <a:rPr lang="en-US" dirty="0" smtClean="0"/>
              <a:t>Differential Deep Learning on Graphs and its applications  ---  AAAI-2020</a:t>
            </a:r>
            <a:endParaRPr lang="en-US" dirty="0"/>
          </a:p>
        </p:txBody>
      </p:sp>
      <p:sp>
        <p:nvSpPr>
          <p:cNvPr id="7"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chemeClr val="bg1">
                    <a:lumMod val="50000"/>
                  </a:schemeClr>
                </a:solidFill>
                <a:latin typeface="Helvetica Neue"/>
              </a:defRPr>
            </a:lvl1pPr>
          </a:lstStyle>
          <a:p>
            <a:fld id="{45C09EBD-42BD-6040-A64C-E9C017D82023}" type="slidenum">
              <a:rPr lang="en-US" smtClean="0"/>
              <a:pPr/>
              <a:t>‹#›</a:t>
            </a:fld>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min ">
    <p:spTree>
      <p:nvGrpSpPr>
        <p:cNvPr id="1" name=""/>
        <p:cNvGrpSpPr/>
        <p:nvPr/>
      </p:nvGrpSpPr>
      <p:grpSpPr>
        <a:xfrm>
          <a:off x="0" y="0"/>
          <a:ext cx="0" cy="0"/>
          <a:chOff x="0" y="0"/>
          <a:chExt cx="0" cy="0"/>
        </a:xfrm>
      </p:grpSpPr>
      <p:sp>
        <p:nvSpPr>
          <p:cNvPr id="10" name="Rectangle 9"/>
          <p:cNvSpPr/>
          <p:nvPr userDrawn="1"/>
        </p:nvSpPr>
        <p:spPr>
          <a:xfrm>
            <a:off x="0" y="1000125"/>
            <a:ext cx="12188825" cy="116541"/>
          </a:xfrm>
          <a:prstGeom prst="rect">
            <a:avLst/>
          </a:prstGeom>
          <a:solidFill>
            <a:srgbClr val="A12B1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Title 10"/>
          <p:cNvSpPr>
            <a:spLocks noGrp="1"/>
          </p:cNvSpPr>
          <p:nvPr>
            <p:ph type="title"/>
          </p:nvPr>
        </p:nvSpPr>
        <p:spPr>
          <a:xfrm>
            <a:off x="608012" y="85725"/>
            <a:ext cx="10972800" cy="914400"/>
          </a:xfrm>
        </p:spPr>
        <p:txBody>
          <a:bodyPr>
            <a:normAutofit/>
          </a:bodyPr>
          <a:lstStyle>
            <a:lvl1pPr>
              <a:defRPr sz="4400" b="1">
                <a:solidFill>
                  <a:srgbClr val="A12B1E"/>
                </a:solidFill>
                <a:latin typeface="Helvetica Neue"/>
              </a:defRPr>
            </a:lvl1pPr>
          </a:lstStyle>
          <a:p>
            <a:r>
              <a:rPr lang="en-US" dirty="0" smtClean="0"/>
              <a:t>Click to edit Master title style</a:t>
            </a:r>
            <a:endParaRPr lang="en-US" dirty="0"/>
          </a:p>
        </p:txBody>
      </p:sp>
      <p:sp>
        <p:nvSpPr>
          <p:cNvPr id="8" name="内容占位符 2"/>
          <p:cNvSpPr>
            <a:spLocks noGrp="1"/>
          </p:cNvSpPr>
          <p:nvPr>
            <p:ph idx="12" hasCustomPrompt="1"/>
          </p:nvPr>
        </p:nvSpPr>
        <p:spPr>
          <a:xfrm>
            <a:off x="608012" y="1379989"/>
            <a:ext cx="10972800" cy="4876800"/>
          </a:xfrm>
        </p:spPr>
        <p:txBody>
          <a:bodyPr>
            <a:normAutofit/>
          </a:bodyPr>
          <a:lstStyle>
            <a:lvl1pPr marL="342900" indent="-342900">
              <a:buClr>
                <a:srgbClr val="A12B1E"/>
              </a:buClr>
              <a:buFont typeface="Wingdings" panose="05000000000000000000" pitchFamily="2" charset="2"/>
              <a:buChar char="q"/>
              <a:defRPr sz="3200" b="1">
                <a:solidFill>
                  <a:schemeClr val="tx1">
                    <a:lumMod val="95000"/>
                    <a:lumOff val="5000"/>
                  </a:schemeClr>
                </a:solidFill>
                <a:latin typeface="Helvetica Neue"/>
              </a:defRPr>
            </a:lvl1pPr>
            <a:lvl2pPr marL="384048" indent="-182880">
              <a:buClr>
                <a:srgbClr val="A12B1E"/>
              </a:buClr>
              <a:buFont typeface="Courier New" panose="02070309020205020404" pitchFamily="49" charset="0"/>
              <a:buChar char="o"/>
              <a:defRPr sz="2800" b="0">
                <a:solidFill>
                  <a:schemeClr val="tx1">
                    <a:lumMod val="95000"/>
                    <a:lumOff val="5000"/>
                  </a:schemeClr>
                </a:solidFill>
                <a:latin typeface="Helvetica Neue"/>
              </a:defRPr>
            </a:lvl2pPr>
            <a:lvl3pPr marL="566928" indent="-182880">
              <a:buClr>
                <a:srgbClr val="A12B1E"/>
              </a:buClr>
              <a:buFont typeface="Wingdings" panose="05000000000000000000" pitchFamily="2" charset="2"/>
              <a:buChar char="v"/>
              <a:defRPr sz="2400" b="0">
                <a:solidFill>
                  <a:schemeClr val="tx1">
                    <a:lumMod val="95000"/>
                    <a:lumOff val="5000"/>
                  </a:schemeClr>
                </a:solidFill>
                <a:latin typeface="Helvetica Neue"/>
              </a:defRPr>
            </a:lvl3pPr>
          </a:lstStyle>
          <a:p>
            <a:r>
              <a:rPr lang="en-US" b="1" dirty="0" smtClean="0"/>
              <a:t>A</a:t>
            </a:r>
          </a:p>
          <a:p>
            <a:pPr lvl="1"/>
            <a:r>
              <a:rPr lang="en-US" b="0" dirty="0" smtClean="0"/>
              <a:t>aa</a:t>
            </a:r>
            <a:endParaRPr lang="en-US" b="1" dirty="0" smtClean="0"/>
          </a:p>
          <a:p>
            <a:pPr lvl="2"/>
            <a:r>
              <a:rPr lang="en-US" dirty="0" smtClean="0"/>
              <a:t>a</a:t>
            </a:r>
            <a:endParaRPr lang="en-US" dirty="0"/>
          </a:p>
        </p:txBody>
      </p:sp>
      <p:sp>
        <p:nvSpPr>
          <p:cNvPr id="12"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chemeClr val="bg1">
                    <a:lumMod val="50000"/>
                  </a:schemeClr>
                </a:solidFill>
                <a:latin typeface="Helvetica Neue"/>
              </a:defRPr>
            </a:lvl1pPr>
          </a:lstStyle>
          <a:p>
            <a:r>
              <a:rPr lang="en-US" dirty="0" smtClean="0"/>
              <a:t>Differential Deep Learning on Graphs and its applications  ---  AAAI-2020</a:t>
            </a:r>
            <a:endParaRPr lang="en-US" dirty="0"/>
          </a:p>
        </p:txBody>
      </p:sp>
      <p:sp>
        <p:nvSpPr>
          <p:cNvPr id="13"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chemeClr val="bg1">
                    <a:lumMod val="50000"/>
                  </a:schemeClr>
                </a:solidFill>
                <a:latin typeface="Helvetica Neue"/>
              </a:defRPr>
            </a:lvl1pPr>
          </a:lstStyle>
          <a:p>
            <a:fld id="{45C09EBD-42BD-6040-A64C-E9C017D82023}" type="slidenum">
              <a:rPr lang="en-US" smtClean="0"/>
              <a:pPr/>
              <a:t>‹#›</a:t>
            </a:fld>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1min ">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3678" y="621521"/>
            <a:ext cx="3845346" cy="961337"/>
          </a:xfrm>
          <a:prstGeom prst="rect">
            <a:avLst/>
          </a:prstGeom>
        </p:spPr>
      </p:pic>
      <p:sp>
        <p:nvSpPr>
          <p:cNvPr id="8" name="Title 10"/>
          <p:cNvSpPr>
            <a:spLocks noGrp="1"/>
          </p:cNvSpPr>
          <p:nvPr>
            <p:ph type="title"/>
          </p:nvPr>
        </p:nvSpPr>
        <p:spPr>
          <a:xfrm>
            <a:off x="608012" y="85725"/>
            <a:ext cx="10972800" cy="914400"/>
          </a:xfrm>
        </p:spPr>
        <p:txBody>
          <a:bodyPr>
            <a:normAutofit/>
          </a:bodyPr>
          <a:lstStyle>
            <a:lvl1pPr>
              <a:defRPr sz="4400" b="1">
                <a:solidFill>
                  <a:srgbClr val="A12B1E"/>
                </a:solidFill>
                <a:latin typeface="Helvetica Neue"/>
              </a:defRPr>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chemeClr val="bg1">
                    <a:lumMod val="50000"/>
                  </a:schemeClr>
                </a:solidFill>
                <a:latin typeface="Helvetica Neue"/>
              </a:defRPr>
            </a:lvl1pPr>
          </a:lstStyle>
          <a:p>
            <a:r>
              <a:rPr lang="en-US" dirty="0" smtClean="0"/>
              <a:t>Differential Deep Learning on Graphs and its applications  ---  AAAI-2020</a:t>
            </a:r>
            <a:endParaRPr lang="en-US" dirty="0"/>
          </a:p>
        </p:txBody>
      </p:sp>
      <p:sp>
        <p:nvSpPr>
          <p:cNvPr id="10"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chemeClr val="bg1">
                    <a:lumMod val="50000"/>
                  </a:schemeClr>
                </a:solidFill>
                <a:latin typeface="Helvetica Neue"/>
              </a:defRPr>
            </a:lvl1pPr>
          </a:lstStyle>
          <a:p>
            <a:fld id="{45C09EBD-42BD-6040-A64C-E9C017D82023}" type="slidenum">
              <a:rPr lang="en-US" smtClean="0"/>
              <a:pPr/>
              <a:t>‹#›</a:t>
            </a:fld>
            <a:endParaRPr lang="en-US" dirty="0"/>
          </a:p>
        </p:txBody>
      </p:sp>
    </p:spTree>
    <p:extLst>
      <p:ext uri="{BB962C8B-B14F-4D97-AF65-F5344CB8AC3E}">
        <p14:creationId xmlns:p14="http://schemas.microsoft.com/office/powerpoint/2010/main" val="70829382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1min ">
    <p:spTree>
      <p:nvGrpSpPr>
        <p:cNvPr id="1" name=""/>
        <p:cNvGrpSpPr/>
        <p:nvPr/>
      </p:nvGrpSpPr>
      <p:grpSpPr>
        <a:xfrm>
          <a:off x="0" y="0"/>
          <a:ext cx="0" cy="0"/>
          <a:chOff x="0" y="0"/>
          <a:chExt cx="0" cy="0"/>
        </a:xfrm>
      </p:grpSpPr>
      <p:sp>
        <p:nvSpPr>
          <p:cNvPr id="13" name="Rectangle 9"/>
          <p:cNvSpPr/>
          <p:nvPr userDrawn="1"/>
        </p:nvSpPr>
        <p:spPr>
          <a:xfrm>
            <a:off x="0" y="1000125"/>
            <a:ext cx="12188825" cy="116541"/>
          </a:xfrm>
          <a:prstGeom prst="rect">
            <a:avLst/>
          </a:prstGeom>
          <a:solidFill>
            <a:srgbClr val="A12B1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Title 10"/>
          <p:cNvSpPr>
            <a:spLocks noGrp="1"/>
          </p:cNvSpPr>
          <p:nvPr>
            <p:ph type="title"/>
          </p:nvPr>
        </p:nvSpPr>
        <p:spPr>
          <a:xfrm>
            <a:off x="608012" y="85725"/>
            <a:ext cx="10972800" cy="914400"/>
          </a:xfrm>
        </p:spPr>
        <p:txBody>
          <a:bodyPr>
            <a:normAutofit/>
          </a:bodyPr>
          <a:lstStyle>
            <a:lvl1pPr>
              <a:defRPr sz="4400" b="1">
                <a:solidFill>
                  <a:srgbClr val="A12B1E"/>
                </a:solidFill>
                <a:latin typeface="Helvetica Neue"/>
              </a:defRPr>
            </a:lvl1p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chemeClr val="bg1">
                    <a:lumMod val="50000"/>
                  </a:schemeClr>
                </a:solidFill>
                <a:latin typeface="Helvetica Neue"/>
              </a:defRPr>
            </a:lvl1pPr>
          </a:lstStyle>
          <a:p>
            <a:r>
              <a:rPr lang="en-US" dirty="0" smtClean="0"/>
              <a:t>Differential Deep Learning on Graphs and its applications  ---  AAAI-2020</a:t>
            </a:r>
            <a:endParaRPr lang="en-US" dirty="0"/>
          </a:p>
        </p:txBody>
      </p:sp>
      <p:sp>
        <p:nvSpPr>
          <p:cNvPr id="8"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chemeClr val="bg1">
                    <a:lumMod val="50000"/>
                  </a:schemeClr>
                </a:solidFill>
                <a:latin typeface="Helvetica Neue"/>
              </a:defRPr>
            </a:lvl1pPr>
          </a:lstStyle>
          <a:p>
            <a:fld id="{45C09EBD-42BD-6040-A64C-E9C017D82023}" type="slidenum">
              <a:rPr lang="en-US" smtClean="0"/>
              <a:pPr/>
              <a:t>‹#›</a:t>
            </a:fld>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1min ">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63" y="6284496"/>
            <a:ext cx="2209431" cy="552358"/>
          </a:xfrm>
          <a:prstGeom prst="rect">
            <a:avLst/>
          </a:prstGeom>
        </p:spPr>
      </p:pic>
      <p:sp>
        <p:nvSpPr>
          <p:cNvPr id="13" name="Rectangle 9"/>
          <p:cNvSpPr/>
          <p:nvPr userDrawn="1"/>
        </p:nvSpPr>
        <p:spPr>
          <a:xfrm>
            <a:off x="0" y="1000125"/>
            <a:ext cx="12188825" cy="116541"/>
          </a:xfrm>
          <a:prstGeom prst="rect">
            <a:avLst/>
          </a:prstGeom>
          <a:solidFill>
            <a:srgbClr val="A12B1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 name="Title 10"/>
          <p:cNvSpPr>
            <a:spLocks noGrp="1"/>
          </p:cNvSpPr>
          <p:nvPr>
            <p:ph type="title"/>
          </p:nvPr>
        </p:nvSpPr>
        <p:spPr>
          <a:xfrm>
            <a:off x="608012" y="85725"/>
            <a:ext cx="10972800" cy="914400"/>
          </a:xfrm>
        </p:spPr>
        <p:txBody>
          <a:bodyPr>
            <a:normAutofit/>
          </a:bodyPr>
          <a:lstStyle>
            <a:lvl1pPr>
              <a:defRPr sz="4400" b="1">
                <a:solidFill>
                  <a:srgbClr val="A12B1E"/>
                </a:solidFill>
                <a:latin typeface="Helvetica Neue"/>
              </a:defRPr>
            </a:lvl1pPr>
          </a:lstStyle>
          <a:p>
            <a:r>
              <a:rPr lang="en-US" dirty="0" smtClean="0"/>
              <a:t>Click to edit Master title style</a:t>
            </a:r>
            <a:endParaRPr lang="en-US" dirty="0"/>
          </a:p>
        </p:txBody>
      </p:sp>
      <p:sp>
        <p:nvSpPr>
          <p:cNvPr id="8"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chemeClr val="bg1">
                    <a:lumMod val="50000"/>
                  </a:schemeClr>
                </a:solidFill>
                <a:latin typeface="Helvetica Neue"/>
              </a:defRPr>
            </a:lvl1pPr>
          </a:lstStyle>
          <a:p>
            <a:r>
              <a:rPr lang="en-US" dirty="0" smtClean="0"/>
              <a:t>Differential Deep Learning on Graphs and its applications  ---  AAAI-2020</a:t>
            </a:r>
            <a:endParaRPr lang="en-US" dirty="0"/>
          </a:p>
        </p:txBody>
      </p:sp>
      <p:sp>
        <p:nvSpPr>
          <p:cNvPr id="9"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chemeClr val="bg1">
                    <a:lumMod val="50000"/>
                  </a:schemeClr>
                </a:solidFill>
                <a:latin typeface="Helvetica Neue"/>
              </a:defRPr>
            </a:lvl1pPr>
          </a:lstStyle>
          <a:p>
            <a:fld id="{45C09EBD-42BD-6040-A64C-E9C017D82023}" type="slidenum">
              <a:rPr lang="en-US" smtClean="0"/>
              <a:pPr/>
              <a:t>‹#›</a:t>
            </a:fld>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1min ">
    <p:spTree>
      <p:nvGrpSpPr>
        <p:cNvPr id="1" name=""/>
        <p:cNvGrpSpPr/>
        <p:nvPr/>
      </p:nvGrpSpPr>
      <p:grpSpPr>
        <a:xfrm>
          <a:off x="0" y="0"/>
          <a:ext cx="0" cy="0"/>
          <a:chOff x="0" y="0"/>
          <a:chExt cx="0" cy="0"/>
        </a:xfrm>
      </p:grpSpPr>
      <p:sp>
        <p:nvSpPr>
          <p:cNvPr id="7" name="Rectangle 6"/>
          <p:cNvSpPr/>
          <p:nvPr userDrawn="1"/>
        </p:nvSpPr>
        <p:spPr>
          <a:xfrm>
            <a:off x="0" y="6550430"/>
            <a:ext cx="12188824" cy="307569"/>
          </a:xfrm>
          <a:prstGeom prst="rect">
            <a:avLst/>
          </a:prstGeom>
          <a:gradFill>
            <a:gsLst>
              <a:gs pos="0">
                <a:srgbClr val="A12B1E">
                  <a:shade val="30000"/>
                  <a:satMod val="115000"/>
                </a:srgbClr>
              </a:gs>
              <a:gs pos="50000">
                <a:srgbClr val="A12B1E">
                  <a:shade val="67500"/>
                  <a:satMod val="115000"/>
                </a:srgbClr>
              </a:gs>
              <a:gs pos="100000">
                <a:srgbClr val="68140C"/>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Rectangle 9"/>
          <p:cNvSpPr/>
          <p:nvPr userDrawn="1"/>
        </p:nvSpPr>
        <p:spPr>
          <a:xfrm>
            <a:off x="0" y="1000125"/>
            <a:ext cx="12188825" cy="116541"/>
          </a:xfrm>
          <a:prstGeom prst="rect">
            <a:avLst/>
          </a:prstGeom>
          <a:solidFill>
            <a:srgbClr val="A12B1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Title 10"/>
          <p:cNvSpPr>
            <a:spLocks noGrp="1"/>
          </p:cNvSpPr>
          <p:nvPr>
            <p:ph type="title"/>
          </p:nvPr>
        </p:nvSpPr>
        <p:spPr>
          <a:xfrm>
            <a:off x="608012" y="85725"/>
            <a:ext cx="10972800" cy="914400"/>
          </a:xfrm>
        </p:spPr>
        <p:txBody>
          <a:bodyPr>
            <a:normAutofit/>
          </a:bodyPr>
          <a:lstStyle>
            <a:lvl1pPr>
              <a:defRPr sz="4400" b="1">
                <a:solidFill>
                  <a:srgbClr val="A12B1E"/>
                </a:solidFill>
                <a:latin typeface="Helvetica Neue"/>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Differential Deep Learning on Graphs and its applications  ---  AAAI-2020</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5C09EBD-42BD-6040-A64C-E9C017D8202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885976"/>
      </p:ext>
    </p:extLst>
  </p:cSld>
  <p:clrMap bg1="lt1" tx1="dk1" bg2="lt2" tx2="dk2" accent1="accent1" accent2="accent2" accent3="accent3" accent4="accent4" accent5="accent5" accent6="accent6" hlink="hlink" folHlink="folHlink"/>
  <p:sldLayoutIdLst>
    <p:sldLayoutId id="2147483768" r:id="rId1"/>
    <p:sldLayoutId id="2147483757" r:id="rId2"/>
    <p:sldLayoutId id="2147483774" r:id="rId3"/>
    <p:sldLayoutId id="2147483769" r:id="rId4"/>
    <p:sldLayoutId id="2147483773" r:id="rId5"/>
    <p:sldLayoutId id="2147483770" r:id="rId6"/>
  </p:sldLayoutIdLst>
  <p:timing>
    <p:tnLst>
      <p:par>
        <p:cTn id="1" dur="indefinite" restart="never" nodeType="tmRoot"/>
      </p:par>
    </p:tnLst>
  </p:timing>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Helvetica Neue"/>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95000"/>
              <a:lumOff val="5000"/>
            </a:schemeClr>
          </a:solidFill>
          <a:latin typeface="Helvetica Neue"/>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95000"/>
              <a:lumOff val="5000"/>
            </a:schemeClr>
          </a:solidFill>
          <a:latin typeface="Helvetica Neue"/>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95000"/>
              <a:lumOff val="5000"/>
            </a:schemeClr>
          </a:solidFill>
          <a:latin typeface="Helvetica Neue"/>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95000"/>
              <a:lumOff val="5000"/>
            </a:schemeClr>
          </a:solidFill>
          <a:latin typeface="Helvetica Neue"/>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95000"/>
              <a:lumOff val="5000"/>
            </a:schemeClr>
          </a:solidFill>
          <a:latin typeface="Helvetica Neue"/>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calvinzang.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alvinzang.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aaai.org/Conferences/AAAI-20/" TargetMode="External"/><Relationship Id="rId2" Type="http://schemas.openxmlformats.org/officeDocument/2006/relationships/hyperlink" Target="http://www.calvinzang.com/DDLG_AAAI_2020.html"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networksciencebook.com/chapter/4#hubs" TargetMode="External"/><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2414" y="1913324"/>
            <a:ext cx="10058400" cy="187490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ts val="4500"/>
              </a:lnSpc>
            </a:pPr>
            <a:r>
              <a:rPr lang="en-US" altLang="zh-CN" sz="5400" b="1" dirty="0">
                <a:solidFill>
                  <a:srgbClr val="A12B1E"/>
                </a:solidFill>
                <a:latin typeface="Helvetica Neue" charset="0"/>
                <a:ea typeface="Helvetica Neue" charset="0"/>
                <a:cs typeface="Helvetica Neue" charset="0"/>
              </a:rPr>
              <a:t>Differential Deep Learning on Graphs and its Applications</a:t>
            </a:r>
            <a:endParaRPr lang="en-US" altLang="zh-CN" sz="5400" b="1" dirty="0" smtClean="0">
              <a:solidFill>
                <a:srgbClr val="A12B1E"/>
              </a:solidFill>
              <a:latin typeface="Helvetica Neue" charset="0"/>
              <a:ea typeface="Helvetica Neue" charset="0"/>
              <a:cs typeface="Helvetica Neue" charset="0"/>
            </a:endParaRPr>
          </a:p>
        </p:txBody>
      </p:sp>
      <p:sp>
        <p:nvSpPr>
          <p:cNvPr id="7" name="Title 1"/>
          <p:cNvSpPr txBox="1">
            <a:spLocks/>
          </p:cNvSpPr>
          <p:nvPr/>
        </p:nvSpPr>
        <p:spPr>
          <a:xfrm>
            <a:off x="2998123" y="3872752"/>
            <a:ext cx="6446982" cy="126538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ts val="3500"/>
              </a:lnSpc>
            </a:pPr>
            <a:r>
              <a:rPr lang="en-US" altLang="zh-CN" sz="2800" dirty="0" err="1" smtClean="0">
                <a:solidFill>
                  <a:schemeClr val="tx1">
                    <a:lumMod val="95000"/>
                    <a:lumOff val="5000"/>
                  </a:schemeClr>
                </a:solidFill>
                <a:latin typeface="Helvetica Neue"/>
              </a:rPr>
              <a:t>Chengxi</a:t>
            </a:r>
            <a:r>
              <a:rPr lang="en-US" altLang="zh-CN" sz="2800" dirty="0" smtClean="0">
                <a:solidFill>
                  <a:schemeClr val="tx1">
                    <a:lumMod val="95000"/>
                    <a:lumOff val="5000"/>
                  </a:schemeClr>
                </a:solidFill>
                <a:latin typeface="Helvetica Neue"/>
              </a:rPr>
              <a:t> Zang and </a:t>
            </a:r>
            <a:r>
              <a:rPr lang="en-US" altLang="zh-CN" sz="2800" dirty="0" err="1" smtClean="0">
                <a:solidFill>
                  <a:schemeClr val="tx1">
                    <a:lumMod val="95000"/>
                    <a:lumOff val="5000"/>
                  </a:schemeClr>
                </a:solidFill>
                <a:latin typeface="Helvetica Neue"/>
              </a:rPr>
              <a:t>Fei</a:t>
            </a:r>
            <a:r>
              <a:rPr lang="en-US" altLang="zh-CN" sz="2800" dirty="0" smtClean="0">
                <a:solidFill>
                  <a:schemeClr val="tx1">
                    <a:lumMod val="95000"/>
                    <a:lumOff val="5000"/>
                  </a:schemeClr>
                </a:solidFill>
                <a:latin typeface="Helvetica Neue"/>
              </a:rPr>
              <a:t> Wang</a:t>
            </a:r>
          </a:p>
          <a:p>
            <a:pPr algn="ctr">
              <a:lnSpc>
                <a:spcPts val="3500"/>
              </a:lnSpc>
            </a:pPr>
            <a:r>
              <a:rPr lang="en-US" altLang="zh-CN" sz="2800" dirty="0" smtClean="0">
                <a:solidFill>
                  <a:schemeClr val="tx1">
                    <a:lumMod val="95000"/>
                    <a:lumOff val="5000"/>
                  </a:schemeClr>
                </a:solidFill>
                <a:latin typeface="Helvetica Neue"/>
              </a:rPr>
              <a:t>Weill Cornell Medicine</a:t>
            </a:r>
          </a:p>
          <a:p>
            <a:pPr algn="ctr">
              <a:lnSpc>
                <a:spcPts val="3500"/>
              </a:lnSpc>
            </a:pPr>
            <a:r>
              <a:rPr lang="en-US" sz="2800" dirty="0" smtClean="0">
                <a:hlinkClick r:id="rId3"/>
              </a:rPr>
              <a:t>www.calvinzang.com</a:t>
            </a:r>
            <a:r>
              <a:rPr lang="en-US" sz="2800" dirty="0" smtClean="0"/>
              <a:t> </a:t>
            </a:r>
            <a:endParaRPr lang="en-US" altLang="zh-CN" sz="2800" dirty="0">
              <a:solidFill>
                <a:schemeClr val="tx1">
                  <a:lumMod val="95000"/>
                  <a:lumOff val="5000"/>
                </a:schemeClr>
              </a:solidFill>
              <a:latin typeface="Helvetica Neue"/>
            </a:endParaRPr>
          </a:p>
        </p:txBody>
      </p:sp>
      <p:sp>
        <p:nvSpPr>
          <p:cNvPr id="4" name="页脚占位符 3"/>
          <p:cNvSpPr>
            <a:spLocks noGrp="1"/>
          </p:cNvSpPr>
          <p:nvPr>
            <p:ph type="ftr" sz="quarter" idx="3"/>
          </p:nvPr>
        </p:nvSpPr>
        <p:spPr/>
        <p:txBody>
          <a:bodyPr/>
          <a:lstStyle/>
          <a:p>
            <a:r>
              <a:rPr lang="en-US" smtClean="0"/>
              <a:t>Differential Deep Learning on Graphs and its applications  ---  AAAI-2020</a:t>
            </a:r>
            <a:endParaRPr lang="en-US" dirty="0"/>
          </a:p>
        </p:txBody>
      </p:sp>
      <p:sp>
        <p:nvSpPr>
          <p:cNvPr id="6" name="灯片编号占位符 5"/>
          <p:cNvSpPr>
            <a:spLocks noGrp="1"/>
          </p:cNvSpPr>
          <p:nvPr>
            <p:ph type="sldNum" sz="quarter" idx="4"/>
          </p:nvPr>
        </p:nvSpPr>
        <p:spPr/>
        <p:txBody>
          <a:bodyPr/>
          <a:lstStyle/>
          <a:p>
            <a:fld id="{45C09EBD-42BD-6040-A64C-E9C017D82023}" type="slidenum">
              <a:rPr lang="en-US" smtClean="0"/>
              <a:pPr/>
              <a:t>1</a:t>
            </a:fld>
            <a:endParaRPr lang="en-US" dirty="0"/>
          </a:p>
        </p:txBody>
      </p:sp>
    </p:spTree>
    <p:extLst>
      <p:ext uri="{BB962C8B-B14F-4D97-AF65-F5344CB8AC3E}">
        <p14:creationId xmlns:p14="http://schemas.microsoft.com/office/powerpoint/2010/main" val="747475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Some </a:t>
            </a:r>
            <a:r>
              <a:rPr lang="en-US" dirty="0"/>
              <a:t>P</a:t>
            </a:r>
            <a:r>
              <a:rPr lang="en-US" dirty="0" smtClean="0"/>
              <a:t>ractical Tips</a:t>
            </a:r>
            <a:endParaRPr lang="en-US" dirty="0"/>
          </a:p>
        </p:txBody>
      </p:sp>
      <p:sp>
        <p:nvSpPr>
          <p:cNvPr id="4" name="页脚占位符 3"/>
          <p:cNvSpPr>
            <a:spLocks noGrp="1"/>
          </p:cNvSpPr>
          <p:nvPr>
            <p:ph type="ftr" sz="quarter" idx="3"/>
          </p:nvPr>
        </p:nvSpPr>
        <p:spPr/>
        <p:txBody>
          <a:bodyPr/>
          <a:lstStyle/>
          <a:p>
            <a:r>
              <a:rPr lang="en-US" smtClean="0"/>
              <a:t>Differential Deep Learning on Graphs and its applications  ---  AAAI-2020</a:t>
            </a:r>
            <a:endParaRPr lang="en-US" dirty="0"/>
          </a:p>
        </p:txBody>
      </p:sp>
      <p:sp>
        <p:nvSpPr>
          <p:cNvPr id="5" name="灯片编号占位符 4"/>
          <p:cNvSpPr>
            <a:spLocks noGrp="1"/>
          </p:cNvSpPr>
          <p:nvPr>
            <p:ph type="sldNum" sz="quarter" idx="4"/>
          </p:nvPr>
        </p:nvSpPr>
        <p:spPr/>
        <p:txBody>
          <a:bodyPr/>
          <a:lstStyle/>
          <a:p>
            <a:fld id="{45C09EBD-42BD-6040-A64C-E9C017D82023}" type="slidenum">
              <a:rPr lang="en-US" smtClean="0"/>
              <a:pPr/>
              <a:t>10</a:t>
            </a:fld>
            <a:endParaRPr 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8054" y="1559534"/>
            <a:ext cx="5908060" cy="4431045"/>
          </a:xfrm>
          <a:prstGeom prst="rect">
            <a:avLst/>
          </a:prstGeom>
        </p:spPr>
      </p:pic>
      <p:grpSp>
        <p:nvGrpSpPr>
          <p:cNvPr id="7" name="组合 6"/>
          <p:cNvGrpSpPr/>
          <p:nvPr/>
        </p:nvGrpSpPr>
        <p:grpSpPr>
          <a:xfrm>
            <a:off x="9779126" y="5474106"/>
            <a:ext cx="882846" cy="782683"/>
            <a:chOff x="3108343" y="2772998"/>
            <a:chExt cx="2656458" cy="2355067"/>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4801" y="2772998"/>
              <a:ext cx="1800000" cy="1800000"/>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1057" y="2925843"/>
              <a:ext cx="1800000" cy="1800000"/>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2087" y="3138190"/>
              <a:ext cx="1800000" cy="180000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8343" y="3328065"/>
              <a:ext cx="1800000" cy="1800000"/>
            </a:xfrm>
            <a:prstGeom prst="rect">
              <a:avLst/>
            </a:prstGeom>
          </p:spPr>
        </p:pic>
      </p:grpSp>
      <p:grpSp>
        <p:nvGrpSpPr>
          <p:cNvPr id="12" name="组合 11"/>
          <p:cNvGrpSpPr/>
          <p:nvPr/>
        </p:nvGrpSpPr>
        <p:grpSpPr>
          <a:xfrm>
            <a:off x="8078766" y="5233682"/>
            <a:ext cx="609220" cy="1008489"/>
            <a:chOff x="8458401" y="449678"/>
            <a:chExt cx="1077199" cy="1855375"/>
          </a:xfrm>
        </p:grpSpPr>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91298" y="684345"/>
              <a:ext cx="953359" cy="1620708"/>
            </a:xfrm>
            <a:prstGeom prst="rect">
              <a:avLst/>
            </a:prstGeom>
          </p:spPr>
        </p:pic>
        <p:sp>
          <p:nvSpPr>
            <p:cNvPr id="14" name="文本框 13"/>
            <p:cNvSpPr txBox="1"/>
            <p:nvPr/>
          </p:nvSpPr>
          <p:spPr>
            <a:xfrm>
              <a:off x="8458401" y="449678"/>
              <a:ext cx="1077199" cy="424675"/>
            </a:xfrm>
            <a:prstGeom prst="rect">
              <a:avLst/>
            </a:prstGeom>
            <a:noFill/>
          </p:spPr>
          <p:txBody>
            <a:bodyPr wrap="square" rtlCol="0">
              <a:spAutoFit/>
            </a:bodyPr>
            <a:lstStyle/>
            <a:p>
              <a:r>
                <a:rPr lang="en-US" sz="900" b="1" u="sng" dirty="0" smtClean="0"/>
                <a:t>C N O F *</a:t>
              </a:r>
              <a:endParaRPr lang="en-US" sz="900" b="1" u="sng" dirty="0"/>
            </a:p>
          </p:txBody>
        </p:sp>
      </p:grpSp>
      <p:sp>
        <p:nvSpPr>
          <p:cNvPr id="3" name="内容占位符 2"/>
          <p:cNvSpPr>
            <a:spLocks noGrp="1"/>
          </p:cNvSpPr>
          <p:nvPr>
            <p:ph idx="12"/>
          </p:nvPr>
        </p:nvSpPr>
        <p:spPr>
          <a:xfrm>
            <a:off x="608012" y="1197426"/>
            <a:ext cx="6585268" cy="5444921"/>
          </a:xfrm>
        </p:spPr>
        <p:txBody>
          <a:bodyPr>
            <a:normAutofit fontScale="77500" lnSpcReduction="20000"/>
          </a:bodyPr>
          <a:lstStyle/>
          <a:p>
            <a:r>
              <a:rPr lang="en-US" dirty="0" smtClean="0"/>
              <a:t>Data preprocessing</a:t>
            </a:r>
          </a:p>
          <a:p>
            <a:pPr lvl="1"/>
            <a:r>
              <a:rPr lang="en-US" dirty="0" smtClean="0"/>
              <a:t>Padding null atoms, augmenting null edges</a:t>
            </a:r>
            <a:endParaRPr lang="en-US" dirty="0"/>
          </a:p>
          <a:p>
            <a:r>
              <a:rPr lang="en-US" dirty="0" smtClean="0"/>
              <a:t>Normalization matters</a:t>
            </a:r>
          </a:p>
          <a:p>
            <a:pPr lvl="1"/>
            <a:r>
              <a:rPr lang="en-US" dirty="0" err="1" smtClean="0"/>
              <a:t>Graphnorm</a:t>
            </a:r>
            <a:r>
              <a:rPr lang="en-US" dirty="0" smtClean="0"/>
              <a:t>, </a:t>
            </a:r>
            <a:r>
              <a:rPr lang="en-US" dirty="0" err="1" smtClean="0"/>
              <a:t>batchnorm</a:t>
            </a:r>
            <a:r>
              <a:rPr lang="en-US" dirty="0" smtClean="0"/>
              <a:t>, </a:t>
            </a:r>
            <a:r>
              <a:rPr lang="en-US" dirty="0" err="1" smtClean="0"/>
              <a:t>actnorm</a:t>
            </a:r>
            <a:endParaRPr lang="en-US" dirty="0" smtClean="0"/>
          </a:p>
          <a:p>
            <a:r>
              <a:rPr lang="en-US" dirty="0" smtClean="0"/>
              <a:t>Stable flows with less reconstruction error</a:t>
            </a:r>
          </a:p>
          <a:p>
            <a:pPr lvl="1"/>
            <a:r>
              <a:rPr lang="en-US" dirty="0" smtClean="0"/>
              <a:t>Normalization, sigmoid, checking each layer</a:t>
            </a:r>
          </a:p>
          <a:p>
            <a:r>
              <a:rPr lang="en-US" dirty="0" smtClean="0"/>
              <a:t>Discrete mapping is faster than integration</a:t>
            </a:r>
          </a:p>
          <a:p>
            <a:r>
              <a:rPr lang="en-US" dirty="0" smtClean="0"/>
              <a:t>Split and coupling layer are very efficient invertible framework for graph convolution</a:t>
            </a:r>
          </a:p>
          <a:p>
            <a:r>
              <a:rPr lang="en-US" dirty="0" smtClean="0"/>
              <a:t>Visualizing dynamics on graphs</a:t>
            </a:r>
          </a:p>
          <a:p>
            <a:r>
              <a:rPr lang="en-US" dirty="0" smtClean="0"/>
              <a:t>Thinking physical meanings of differential equations</a:t>
            </a:r>
          </a:p>
        </p:txBody>
      </p:sp>
    </p:spTree>
    <p:extLst>
      <p:ext uri="{BB962C8B-B14F-4D97-AF65-F5344CB8AC3E}">
        <p14:creationId xmlns:p14="http://schemas.microsoft.com/office/powerpoint/2010/main" val="145463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Helvetica Neue" charset="0"/>
                <a:cs typeface="Helvetica Neue" charset="0"/>
              </a:rPr>
              <a:t>Differential Deep Learning on </a:t>
            </a:r>
            <a:r>
              <a:rPr lang="en-US" altLang="zh-CN" dirty="0" smtClean="0">
                <a:ea typeface="Helvetica Neue" charset="0"/>
                <a:cs typeface="Helvetica Neue" charset="0"/>
              </a:rPr>
              <a:t>Graphs</a:t>
            </a:r>
            <a:endParaRPr lang="en-US" dirty="0"/>
          </a:p>
        </p:txBody>
      </p:sp>
      <p:sp>
        <p:nvSpPr>
          <p:cNvPr id="3" name="内容占位符 2"/>
          <p:cNvSpPr>
            <a:spLocks noGrp="1"/>
          </p:cNvSpPr>
          <p:nvPr>
            <p:ph idx="12"/>
          </p:nvPr>
        </p:nvSpPr>
        <p:spPr/>
        <p:txBody>
          <a:bodyPr>
            <a:normAutofit/>
          </a:bodyPr>
          <a:lstStyle/>
          <a:p>
            <a:r>
              <a:rPr lang="en-US" dirty="0" smtClean="0"/>
              <a:t>Graphs and Differential Equations are general tools to describe structures and dynamics of complex systems</a:t>
            </a:r>
          </a:p>
          <a:p>
            <a:r>
              <a:rPr lang="en-US" dirty="0" smtClean="0"/>
              <a:t>Inspired by the Differential Equations, we can design and analyze Deep Models</a:t>
            </a:r>
          </a:p>
          <a:p>
            <a:r>
              <a:rPr lang="en-US" dirty="0" smtClean="0">
                <a:solidFill>
                  <a:srgbClr val="A12B1E"/>
                </a:solidFill>
              </a:rPr>
              <a:t>For </a:t>
            </a:r>
            <a:r>
              <a:rPr lang="en-US" u="sng" dirty="0" smtClean="0">
                <a:solidFill>
                  <a:srgbClr val="A12B1E"/>
                </a:solidFill>
              </a:rPr>
              <a:t>applications on graphs</a:t>
            </a:r>
            <a:r>
              <a:rPr lang="en-US" dirty="0" smtClean="0">
                <a:solidFill>
                  <a:srgbClr val="A12B1E"/>
                </a:solidFill>
              </a:rPr>
              <a:t> (our focus), including:</a:t>
            </a:r>
          </a:p>
          <a:p>
            <a:pPr lvl="1"/>
            <a:r>
              <a:rPr lang="en-US" dirty="0" smtClean="0">
                <a:solidFill>
                  <a:srgbClr val="A12B1E"/>
                </a:solidFill>
              </a:rPr>
              <a:t>Molecular Graph Generation</a:t>
            </a:r>
          </a:p>
          <a:p>
            <a:pPr lvl="1"/>
            <a:r>
              <a:rPr lang="en-US" dirty="0" smtClean="0">
                <a:solidFill>
                  <a:srgbClr val="A12B1E"/>
                </a:solidFill>
              </a:rPr>
              <a:t>Learning dynamics of complex systems</a:t>
            </a:r>
          </a:p>
          <a:p>
            <a:pPr lvl="1"/>
            <a:r>
              <a:rPr lang="en-US" dirty="0" smtClean="0">
                <a:solidFill>
                  <a:srgbClr val="A12B1E"/>
                </a:solidFill>
              </a:rPr>
              <a:t>Mechanism discovery</a:t>
            </a:r>
          </a:p>
          <a:p>
            <a:pPr marL="0" indent="0">
              <a:buNone/>
            </a:pPr>
            <a:r>
              <a:rPr lang="en-US" sz="3600" b="1" dirty="0" smtClean="0">
                <a:solidFill>
                  <a:srgbClr val="A12B1E"/>
                </a:solidFill>
              </a:rPr>
              <a:t>in </a:t>
            </a:r>
            <a:r>
              <a:rPr lang="en-US" sz="3600" b="1" dirty="0">
                <a:solidFill>
                  <a:srgbClr val="A12B1E"/>
                </a:solidFill>
              </a:rPr>
              <a:t>a data-driven manner</a:t>
            </a:r>
          </a:p>
          <a:p>
            <a:endParaRPr lang="en-US" dirty="0"/>
          </a:p>
        </p:txBody>
      </p:sp>
      <p:sp>
        <p:nvSpPr>
          <p:cNvPr id="4" name="页脚占位符 3"/>
          <p:cNvSpPr>
            <a:spLocks noGrp="1"/>
          </p:cNvSpPr>
          <p:nvPr>
            <p:ph type="ftr" sz="quarter" idx="3"/>
          </p:nvPr>
        </p:nvSpPr>
        <p:spPr/>
        <p:txBody>
          <a:bodyPr/>
          <a:lstStyle/>
          <a:p>
            <a:r>
              <a:rPr lang="en-US" smtClean="0"/>
              <a:t>Differential Deep Learning on Graphs and its applications  ---  AAAI-2020</a:t>
            </a:r>
            <a:endParaRPr lang="en-US" dirty="0"/>
          </a:p>
        </p:txBody>
      </p:sp>
      <p:sp>
        <p:nvSpPr>
          <p:cNvPr id="5" name="灯片编号占位符 4"/>
          <p:cNvSpPr>
            <a:spLocks noGrp="1"/>
          </p:cNvSpPr>
          <p:nvPr>
            <p:ph type="sldNum" sz="quarter" idx="4"/>
          </p:nvPr>
        </p:nvSpPr>
        <p:spPr/>
        <p:txBody>
          <a:bodyPr/>
          <a:lstStyle/>
          <a:p>
            <a:fld id="{45C09EBD-42BD-6040-A64C-E9C017D82023}" type="slidenum">
              <a:rPr lang="en-US" smtClean="0"/>
              <a:pPr/>
              <a:t>11</a:t>
            </a:fld>
            <a:endParaRPr lang="en-US" dirty="0"/>
          </a:p>
        </p:txBody>
      </p:sp>
    </p:spTree>
    <p:extLst>
      <p:ext uri="{BB962C8B-B14F-4D97-AF65-F5344CB8AC3E}">
        <p14:creationId xmlns:p14="http://schemas.microsoft.com/office/powerpoint/2010/main" val="1319894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More Directions</a:t>
            </a:r>
            <a:endParaRPr lang="en-US" dirty="0"/>
          </a:p>
        </p:txBody>
      </p:sp>
      <p:sp>
        <p:nvSpPr>
          <p:cNvPr id="3" name="内容占位符 2"/>
          <p:cNvSpPr>
            <a:spLocks noGrp="1"/>
          </p:cNvSpPr>
          <p:nvPr>
            <p:ph idx="12"/>
          </p:nvPr>
        </p:nvSpPr>
        <p:spPr>
          <a:xfrm>
            <a:off x="608012" y="1227551"/>
            <a:ext cx="10972800" cy="5029238"/>
          </a:xfrm>
        </p:spPr>
        <p:txBody>
          <a:bodyPr>
            <a:normAutofit fontScale="92500" lnSpcReduction="20000"/>
          </a:bodyPr>
          <a:lstStyle/>
          <a:p>
            <a:r>
              <a:rPr lang="en-US" dirty="0" smtClean="0"/>
              <a:t>Deep Learning </a:t>
            </a:r>
            <a:r>
              <a:rPr lang="en-US" dirty="0" smtClean="0">
                <a:sym typeface="Wingdings" panose="05000000000000000000" pitchFamily="2" charset="2"/>
              </a:rPr>
              <a:t> Differential Equations</a:t>
            </a:r>
          </a:p>
          <a:p>
            <a:pPr lvl="1"/>
            <a:r>
              <a:rPr lang="en-US" b="1" dirty="0" smtClean="0"/>
              <a:t>Analysis</a:t>
            </a:r>
          </a:p>
          <a:p>
            <a:pPr lvl="2"/>
            <a:r>
              <a:rPr lang="en-US" dirty="0" smtClean="0"/>
              <a:t>Math analysis tools</a:t>
            </a:r>
          </a:p>
          <a:p>
            <a:pPr lvl="2"/>
            <a:r>
              <a:rPr lang="en-US" dirty="0" smtClean="0"/>
              <a:t>Concepts in dynamic system and control: stability, robustness, complexity, resilience, etc.</a:t>
            </a:r>
          </a:p>
          <a:p>
            <a:pPr lvl="1"/>
            <a:r>
              <a:rPr lang="en-US" dirty="0" smtClean="0"/>
              <a:t>Modeling Continuous-time process</a:t>
            </a:r>
          </a:p>
          <a:p>
            <a:pPr lvl="2"/>
            <a:r>
              <a:rPr lang="en-US" dirty="0"/>
              <a:t>Physical meaning. </a:t>
            </a:r>
            <a:r>
              <a:rPr lang="en-US" dirty="0" smtClean="0"/>
              <a:t>The </a:t>
            </a:r>
            <a:r>
              <a:rPr lang="en-US" dirty="0"/>
              <a:t>laws of nature are expressed as differential equations.</a:t>
            </a:r>
            <a:endParaRPr lang="en-US" dirty="0" smtClean="0"/>
          </a:p>
          <a:p>
            <a:r>
              <a:rPr lang="en-US" dirty="0">
                <a:sym typeface="Wingdings" panose="05000000000000000000" pitchFamily="2" charset="2"/>
              </a:rPr>
              <a:t>Differential </a:t>
            </a:r>
            <a:r>
              <a:rPr lang="en-US" dirty="0" smtClean="0">
                <a:sym typeface="Wingdings" panose="05000000000000000000" pitchFamily="2" charset="2"/>
              </a:rPr>
              <a:t>Equations  Deep Learning</a:t>
            </a:r>
          </a:p>
          <a:p>
            <a:pPr lvl="1"/>
            <a:r>
              <a:rPr lang="en-US" b="1" dirty="0" smtClean="0"/>
              <a:t>Design</a:t>
            </a:r>
          </a:p>
          <a:p>
            <a:pPr lvl="2"/>
            <a:r>
              <a:rPr lang="en-US" dirty="0">
                <a:sym typeface="Wingdings" panose="05000000000000000000" pitchFamily="2" charset="2"/>
              </a:rPr>
              <a:t>There are many dynamical systems and differential equations</a:t>
            </a:r>
            <a:r>
              <a:rPr lang="en-US" dirty="0" smtClean="0">
                <a:sym typeface="Wingdings" panose="05000000000000000000" pitchFamily="2" charset="2"/>
              </a:rPr>
              <a:t>.</a:t>
            </a:r>
            <a:endParaRPr lang="en-US" dirty="0" smtClean="0"/>
          </a:p>
          <a:p>
            <a:pPr lvl="2"/>
            <a:r>
              <a:rPr lang="en-US" dirty="0"/>
              <a:t>Discretization of continuous time-varying neural dynamics </a:t>
            </a:r>
            <a:r>
              <a:rPr lang="en-US" dirty="0">
                <a:sym typeface="Wingdings" panose="05000000000000000000" pitchFamily="2" charset="2"/>
              </a:rPr>
              <a:t> Deep Neural </a:t>
            </a:r>
            <a:r>
              <a:rPr lang="en-US" dirty="0" smtClean="0">
                <a:sym typeface="Wingdings" panose="05000000000000000000" pitchFamily="2" charset="2"/>
              </a:rPr>
              <a:t>Networks</a:t>
            </a:r>
          </a:p>
          <a:p>
            <a:pPr lvl="2"/>
            <a:r>
              <a:rPr lang="en-US" dirty="0" smtClean="0"/>
              <a:t>DNNs </a:t>
            </a:r>
            <a:r>
              <a:rPr lang="en-US" dirty="0"/>
              <a:t>implemented by modern auto-differentiation </a:t>
            </a:r>
            <a:r>
              <a:rPr lang="en-US" dirty="0" err="1"/>
              <a:t>softwares</a:t>
            </a:r>
            <a:r>
              <a:rPr lang="en-US" dirty="0" smtClean="0"/>
              <a:t> are </a:t>
            </a:r>
            <a:r>
              <a:rPr lang="en-US" dirty="0"/>
              <a:t>more flexible, </a:t>
            </a:r>
            <a:r>
              <a:rPr lang="en-US" dirty="0" smtClean="0"/>
              <a:t>expressive and efficient</a:t>
            </a:r>
          </a:p>
          <a:p>
            <a:pPr lvl="1"/>
            <a:r>
              <a:rPr lang="en-US" dirty="0" smtClean="0"/>
              <a:t>Generative models and </a:t>
            </a:r>
            <a:r>
              <a:rPr lang="en-US" dirty="0"/>
              <a:t>Invertible </a:t>
            </a:r>
            <a:r>
              <a:rPr lang="en-US" dirty="0" smtClean="0"/>
              <a:t>structures</a:t>
            </a:r>
          </a:p>
        </p:txBody>
      </p:sp>
      <p:sp>
        <p:nvSpPr>
          <p:cNvPr id="4" name="页脚占位符 3"/>
          <p:cNvSpPr>
            <a:spLocks noGrp="1"/>
          </p:cNvSpPr>
          <p:nvPr>
            <p:ph type="ftr" sz="quarter" idx="3"/>
          </p:nvPr>
        </p:nvSpPr>
        <p:spPr/>
        <p:txBody>
          <a:bodyPr/>
          <a:lstStyle/>
          <a:p>
            <a:r>
              <a:rPr lang="en-US" smtClean="0"/>
              <a:t>Differential Deep Learning on Graphs and its applications  ---  AAAI-2020</a:t>
            </a:r>
            <a:endParaRPr lang="en-US" dirty="0"/>
          </a:p>
        </p:txBody>
      </p:sp>
      <p:sp>
        <p:nvSpPr>
          <p:cNvPr id="5" name="灯片编号占位符 4"/>
          <p:cNvSpPr>
            <a:spLocks noGrp="1"/>
          </p:cNvSpPr>
          <p:nvPr>
            <p:ph type="sldNum" sz="quarter" idx="4"/>
          </p:nvPr>
        </p:nvSpPr>
        <p:spPr/>
        <p:txBody>
          <a:bodyPr/>
          <a:lstStyle/>
          <a:p>
            <a:fld id="{45C09EBD-42BD-6040-A64C-E9C017D82023}" type="slidenum">
              <a:rPr lang="en-US" smtClean="0"/>
              <a:pPr/>
              <a:t>12</a:t>
            </a:fld>
            <a:endParaRPr lang="en-US" dirty="0"/>
          </a:p>
        </p:txBody>
      </p:sp>
    </p:spTree>
    <p:extLst>
      <p:ext uri="{BB962C8B-B14F-4D97-AF65-F5344CB8AC3E}">
        <p14:creationId xmlns:p14="http://schemas.microsoft.com/office/powerpoint/2010/main" val="2206259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More Directions</a:t>
            </a:r>
            <a:endParaRPr lang="en-US" dirty="0"/>
          </a:p>
        </p:txBody>
      </p:sp>
      <p:sp>
        <p:nvSpPr>
          <p:cNvPr id="3" name="内容占位符 2"/>
          <p:cNvSpPr>
            <a:spLocks noGrp="1"/>
          </p:cNvSpPr>
          <p:nvPr>
            <p:ph idx="12"/>
          </p:nvPr>
        </p:nvSpPr>
        <p:spPr/>
        <p:txBody>
          <a:bodyPr/>
          <a:lstStyle/>
          <a:p>
            <a:r>
              <a:rPr lang="en-US" dirty="0" smtClean="0"/>
              <a:t>Applications</a:t>
            </a:r>
          </a:p>
          <a:p>
            <a:pPr lvl="1"/>
            <a:r>
              <a:rPr lang="en-US" dirty="0" smtClean="0"/>
              <a:t>Network medicine</a:t>
            </a:r>
          </a:p>
          <a:p>
            <a:pPr lvl="1"/>
            <a:r>
              <a:rPr lang="en-US" b="1" dirty="0" smtClean="0"/>
              <a:t>Drug discovery</a:t>
            </a:r>
          </a:p>
          <a:p>
            <a:pPr lvl="1"/>
            <a:r>
              <a:rPr lang="en-US" dirty="0" smtClean="0"/>
              <a:t>Molecular dynamics</a:t>
            </a:r>
          </a:p>
          <a:p>
            <a:pPr lvl="1"/>
            <a:r>
              <a:rPr lang="en-US" dirty="0" smtClean="0"/>
              <a:t>Urban computing</a:t>
            </a:r>
          </a:p>
          <a:p>
            <a:pPr lvl="1"/>
            <a:r>
              <a:rPr lang="en-US" b="1" dirty="0" smtClean="0"/>
              <a:t>Social networks</a:t>
            </a:r>
          </a:p>
          <a:p>
            <a:pPr lvl="1"/>
            <a:r>
              <a:rPr lang="en-US" dirty="0" smtClean="0"/>
              <a:t>Recommendation</a:t>
            </a:r>
          </a:p>
          <a:p>
            <a:pPr lvl="1"/>
            <a:r>
              <a:rPr lang="en-US" dirty="0" smtClean="0"/>
              <a:t>Etc. (</a:t>
            </a:r>
            <a:r>
              <a:rPr lang="en-US" dirty="0"/>
              <a:t>s</a:t>
            </a:r>
            <a:r>
              <a:rPr lang="en-US" dirty="0" smtClean="0"/>
              <a:t>tructures + dynamics)</a:t>
            </a:r>
            <a:endParaRPr lang="en-US" dirty="0"/>
          </a:p>
        </p:txBody>
      </p:sp>
      <p:sp>
        <p:nvSpPr>
          <p:cNvPr id="4" name="页脚占位符 3"/>
          <p:cNvSpPr>
            <a:spLocks noGrp="1"/>
          </p:cNvSpPr>
          <p:nvPr>
            <p:ph type="ftr" sz="quarter" idx="3"/>
          </p:nvPr>
        </p:nvSpPr>
        <p:spPr/>
        <p:txBody>
          <a:bodyPr/>
          <a:lstStyle/>
          <a:p>
            <a:r>
              <a:rPr lang="en-US" smtClean="0"/>
              <a:t>Differential Deep Learning on Graphs and its applications  ---  AAAI-2020</a:t>
            </a:r>
            <a:endParaRPr lang="en-US" dirty="0"/>
          </a:p>
        </p:txBody>
      </p:sp>
      <p:sp>
        <p:nvSpPr>
          <p:cNvPr id="5" name="灯片编号占位符 4"/>
          <p:cNvSpPr>
            <a:spLocks noGrp="1"/>
          </p:cNvSpPr>
          <p:nvPr>
            <p:ph type="sldNum" sz="quarter" idx="4"/>
          </p:nvPr>
        </p:nvSpPr>
        <p:spPr/>
        <p:txBody>
          <a:bodyPr/>
          <a:lstStyle/>
          <a:p>
            <a:fld id="{45C09EBD-42BD-6040-A64C-E9C017D82023}" type="slidenum">
              <a:rPr lang="en-US" smtClean="0"/>
              <a:pPr/>
              <a:t>13</a:t>
            </a:fld>
            <a:endParaRPr lang="en-US" dirty="0"/>
          </a:p>
        </p:txBody>
      </p:sp>
    </p:spTree>
    <p:extLst>
      <p:ext uri="{BB962C8B-B14F-4D97-AF65-F5344CB8AC3E}">
        <p14:creationId xmlns:p14="http://schemas.microsoft.com/office/powerpoint/2010/main" val="1668208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2414" y="1913324"/>
            <a:ext cx="10058400" cy="187490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ts val="4500"/>
              </a:lnSpc>
            </a:pPr>
            <a:r>
              <a:rPr lang="en-US" altLang="zh-CN" b="1" dirty="0">
                <a:solidFill>
                  <a:srgbClr val="A12B1E"/>
                </a:solidFill>
                <a:latin typeface="Helvetica Neue" charset="0"/>
                <a:ea typeface="Helvetica Neue" charset="0"/>
                <a:cs typeface="Helvetica Neue" charset="0"/>
              </a:rPr>
              <a:t>Differential Deep Learning on Graphs and its Applications</a:t>
            </a:r>
            <a:endParaRPr lang="en-US" altLang="zh-CN" b="1" dirty="0" smtClean="0">
              <a:solidFill>
                <a:srgbClr val="A12B1E"/>
              </a:solidFill>
              <a:latin typeface="Helvetica Neue" charset="0"/>
              <a:ea typeface="Helvetica Neue" charset="0"/>
              <a:cs typeface="Helvetica Neue" charset="0"/>
            </a:endParaRPr>
          </a:p>
        </p:txBody>
      </p:sp>
      <p:sp>
        <p:nvSpPr>
          <p:cNvPr id="7" name="Title 1"/>
          <p:cNvSpPr txBox="1">
            <a:spLocks/>
          </p:cNvSpPr>
          <p:nvPr/>
        </p:nvSpPr>
        <p:spPr>
          <a:xfrm>
            <a:off x="2998123" y="3872752"/>
            <a:ext cx="6446982" cy="126538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ts val="3500"/>
              </a:lnSpc>
            </a:pPr>
            <a:r>
              <a:rPr lang="en-US" altLang="zh-CN" sz="2800" dirty="0" err="1" smtClean="0">
                <a:solidFill>
                  <a:schemeClr val="tx1">
                    <a:lumMod val="95000"/>
                    <a:lumOff val="5000"/>
                  </a:schemeClr>
                </a:solidFill>
                <a:latin typeface="Helvetica Neue"/>
              </a:rPr>
              <a:t>Chengxi</a:t>
            </a:r>
            <a:r>
              <a:rPr lang="en-US" altLang="zh-CN" sz="2800" dirty="0" smtClean="0">
                <a:solidFill>
                  <a:schemeClr val="tx1">
                    <a:lumMod val="95000"/>
                    <a:lumOff val="5000"/>
                  </a:schemeClr>
                </a:solidFill>
                <a:latin typeface="Helvetica Neue"/>
              </a:rPr>
              <a:t> Zang and </a:t>
            </a:r>
            <a:r>
              <a:rPr lang="en-US" altLang="zh-CN" sz="2800" dirty="0" err="1" smtClean="0">
                <a:solidFill>
                  <a:schemeClr val="tx1">
                    <a:lumMod val="95000"/>
                    <a:lumOff val="5000"/>
                  </a:schemeClr>
                </a:solidFill>
                <a:latin typeface="Helvetica Neue"/>
              </a:rPr>
              <a:t>Fei</a:t>
            </a:r>
            <a:r>
              <a:rPr lang="en-US" altLang="zh-CN" sz="2800" dirty="0" smtClean="0">
                <a:solidFill>
                  <a:schemeClr val="tx1">
                    <a:lumMod val="95000"/>
                    <a:lumOff val="5000"/>
                  </a:schemeClr>
                </a:solidFill>
                <a:latin typeface="Helvetica Neue"/>
              </a:rPr>
              <a:t> Wang</a:t>
            </a:r>
          </a:p>
          <a:p>
            <a:pPr algn="ctr">
              <a:lnSpc>
                <a:spcPts val="3500"/>
              </a:lnSpc>
            </a:pPr>
            <a:r>
              <a:rPr lang="en-US" altLang="zh-CN" sz="2800" dirty="0" smtClean="0">
                <a:solidFill>
                  <a:schemeClr val="tx1">
                    <a:lumMod val="95000"/>
                    <a:lumOff val="5000"/>
                  </a:schemeClr>
                </a:solidFill>
                <a:latin typeface="Helvetica Neue"/>
              </a:rPr>
              <a:t>Weill Cornell Medicine</a:t>
            </a:r>
          </a:p>
          <a:p>
            <a:pPr algn="ctr">
              <a:lnSpc>
                <a:spcPts val="3500"/>
              </a:lnSpc>
            </a:pPr>
            <a:r>
              <a:rPr lang="en-US" altLang="zh-CN" sz="2800" dirty="0" smtClean="0">
                <a:solidFill>
                  <a:schemeClr val="tx1">
                    <a:lumMod val="95000"/>
                    <a:lumOff val="5000"/>
                  </a:schemeClr>
                </a:solidFill>
                <a:latin typeface="Helvetica Neue"/>
                <a:hlinkClick r:id="rId3"/>
              </a:rPr>
              <a:t>www.calvinzang.com</a:t>
            </a:r>
            <a:r>
              <a:rPr lang="en-US" altLang="zh-CN" sz="2800" dirty="0" smtClean="0">
                <a:solidFill>
                  <a:schemeClr val="tx1">
                    <a:lumMod val="95000"/>
                    <a:lumOff val="5000"/>
                  </a:schemeClr>
                </a:solidFill>
                <a:latin typeface="Helvetica Neue"/>
              </a:rPr>
              <a:t>  </a:t>
            </a:r>
            <a:endParaRPr lang="en-US" altLang="zh-CN" sz="2800" dirty="0">
              <a:solidFill>
                <a:schemeClr val="tx1">
                  <a:lumMod val="95000"/>
                  <a:lumOff val="5000"/>
                </a:schemeClr>
              </a:solidFill>
              <a:latin typeface="Helvetica Neue"/>
            </a:endParaRPr>
          </a:p>
        </p:txBody>
      </p:sp>
      <p:sp>
        <p:nvSpPr>
          <p:cNvPr id="4" name="页脚占位符 3"/>
          <p:cNvSpPr>
            <a:spLocks noGrp="1"/>
          </p:cNvSpPr>
          <p:nvPr>
            <p:ph type="ftr" sz="quarter" idx="3"/>
          </p:nvPr>
        </p:nvSpPr>
        <p:spPr/>
        <p:txBody>
          <a:bodyPr/>
          <a:lstStyle/>
          <a:p>
            <a:r>
              <a:rPr lang="en-US" smtClean="0"/>
              <a:t>Differential Deep Learning on Graphs and its applications  ---  AAAI-2020</a:t>
            </a:r>
            <a:endParaRPr lang="en-US" dirty="0"/>
          </a:p>
        </p:txBody>
      </p:sp>
      <p:sp>
        <p:nvSpPr>
          <p:cNvPr id="6" name="灯片编号占位符 5"/>
          <p:cNvSpPr>
            <a:spLocks noGrp="1"/>
          </p:cNvSpPr>
          <p:nvPr>
            <p:ph type="sldNum" sz="quarter" idx="4"/>
          </p:nvPr>
        </p:nvSpPr>
        <p:spPr/>
        <p:txBody>
          <a:bodyPr/>
          <a:lstStyle/>
          <a:p>
            <a:fld id="{45C09EBD-42BD-6040-A64C-E9C017D82023}" type="slidenum">
              <a:rPr lang="en-US" smtClean="0"/>
              <a:pPr/>
              <a:t>14</a:t>
            </a:fld>
            <a:endParaRPr lang="en-US" dirty="0"/>
          </a:p>
        </p:txBody>
      </p:sp>
      <p:sp>
        <p:nvSpPr>
          <p:cNvPr id="8" name="Title 1"/>
          <p:cNvSpPr txBox="1">
            <a:spLocks/>
          </p:cNvSpPr>
          <p:nvPr/>
        </p:nvSpPr>
        <p:spPr>
          <a:xfrm>
            <a:off x="-4181856" y="-437991"/>
            <a:ext cx="12192000" cy="2351315"/>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ts val="4500"/>
              </a:lnSpc>
            </a:pPr>
            <a:r>
              <a:rPr lang="en-US" altLang="zh-CN" b="1" dirty="0" smtClean="0">
                <a:latin typeface="Helvetica Neue" charset="0"/>
                <a:ea typeface="Helvetica Neue" charset="0"/>
                <a:cs typeface="Helvetica Neue" charset="0"/>
              </a:rPr>
              <a:t>Thank</a:t>
            </a:r>
            <a:r>
              <a:rPr lang="zh-CN" altLang="en-US" b="1" dirty="0" smtClean="0">
                <a:latin typeface="Helvetica Neue" charset="0"/>
                <a:ea typeface="Helvetica Neue" charset="0"/>
                <a:cs typeface="Helvetica Neue" charset="0"/>
              </a:rPr>
              <a:t> </a:t>
            </a:r>
            <a:r>
              <a:rPr lang="en-US" altLang="zh-CN" b="1" dirty="0" smtClean="0">
                <a:latin typeface="Helvetica Neue" charset="0"/>
                <a:ea typeface="Helvetica Neue" charset="0"/>
                <a:cs typeface="Helvetica Neue" charset="0"/>
              </a:rPr>
              <a:t>You!</a:t>
            </a:r>
          </a:p>
        </p:txBody>
      </p:sp>
    </p:spTree>
    <p:extLst>
      <p:ext uri="{BB962C8B-B14F-4D97-AF65-F5344CB8AC3E}">
        <p14:creationId xmlns:p14="http://schemas.microsoft.com/office/powerpoint/2010/main" val="2703356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This Tutorial</a:t>
            </a:r>
            <a:endParaRPr lang="en-US" dirty="0"/>
          </a:p>
        </p:txBody>
      </p:sp>
      <p:sp>
        <p:nvSpPr>
          <p:cNvPr id="3" name="内容占位符 2"/>
          <p:cNvSpPr>
            <a:spLocks noGrp="1"/>
          </p:cNvSpPr>
          <p:nvPr>
            <p:ph idx="12"/>
          </p:nvPr>
        </p:nvSpPr>
        <p:spPr/>
        <p:txBody>
          <a:bodyPr/>
          <a:lstStyle/>
          <a:p>
            <a:r>
              <a:rPr lang="en-US" dirty="0" smtClean="0">
                <a:hlinkClick r:id="rId2"/>
              </a:rPr>
              <a:t>www.calvinzang.com/DDLG_AAAI_2020.html</a:t>
            </a:r>
            <a:endParaRPr lang="en-US" dirty="0" smtClean="0"/>
          </a:p>
          <a:p>
            <a:r>
              <a:rPr lang="en-US" dirty="0" smtClean="0">
                <a:hlinkClick r:id="rId3"/>
              </a:rPr>
              <a:t>AAAI-2020</a:t>
            </a:r>
            <a:endParaRPr lang="en-US" dirty="0" smtClean="0"/>
          </a:p>
          <a:p>
            <a:r>
              <a:rPr lang="en-US" dirty="0" smtClean="0"/>
              <a:t>Friday, February 7, 2020, 2:00 PM -6:00 PM</a:t>
            </a:r>
          </a:p>
          <a:p>
            <a:r>
              <a:rPr lang="en-US" dirty="0" smtClean="0"/>
              <a:t>Sutton </a:t>
            </a:r>
            <a:r>
              <a:rPr lang="en-US" dirty="0"/>
              <a:t>North, </a:t>
            </a:r>
            <a:r>
              <a:rPr lang="en-US" dirty="0" smtClean="0"/>
              <a:t>Hilton </a:t>
            </a:r>
            <a:r>
              <a:rPr lang="en-US" dirty="0"/>
              <a:t>New York </a:t>
            </a:r>
            <a:r>
              <a:rPr lang="en-US" dirty="0" smtClean="0"/>
              <a:t>Midtown, NYC</a:t>
            </a:r>
            <a:endParaRPr lang="en-US" dirty="0"/>
          </a:p>
        </p:txBody>
      </p:sp>
      <p:sp>
        <p:nvSpPr>
          <p:cNvPr id="4" name="页脚占位符 3"/>
          <p:cNvSpPr>
            <a:spLocks noGrp="1"/>
          </p:cNvSpPr>
          <p:nvPr>
            <p:ph type="ftr" sz="quarter" idx="3"/>
          </p:nvPr>
        </p:nvSpPr>
        <p:spPr/>
        <p:txBody>
          <a:bodyPr/>
          <a:lstStyle/>
          <a:p>
            <a:r>
              <a:rPr lang="en-US" dirty="0" smtClean="0"/>
              <a:t>Differential Deep Learning on Graphs and its applications  ---  AAAI-2020</a:t>
            </a:r>
            <a:endParaRPr lang="en-US" dirty="0"/>
          </a:p>
        </p:txBody>
      </p:sp>
      <p:sp>
        <p:nvSpPr>
          <p:cNvPr id="5" name="灯片编号占位符 4"/>
          <p:cNvSpPr>
            <a:spLocks noGrp="1"/>
          </p:cNvSpPr>
          <p:nvPr>
            <p:ph type="sldNum" sz="quarter" idx="4"/>
          </p:nvPr>
        </p:nvSpPr>
        <p:spPr/>
        <p:txBody>
          <a:bodyPr/>
          <a:lstStyle/>
          <a:p>
            <a:fld id="{45C09EBD-42BD-6040-A64C-E9C017D82023}" type="slidenum">
              <a:rPr lang="en-US" smtClean="0"/>
              <a:pPr/>
              <a:t>2</a:t>
            </a:fld>
            <a:endParaRPr lang="en-US" dirty="0"/>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638" y="3818389"/>
            <a:ext cx="9769547" cy="2641396"/>
          </a:xfrm>
          <a:prstGeom prst="rect">
            <a:avLst/>
          </a:prstGeom>
        </p:spPr>
      </p:pic>
    </p:spTree>
    <p:extLst>
      <p:ext uri="{BB962C8B-B14F-4D97-AF65-F5344CB8AC3E}">
        <p14:creationId xmlns:p14="http://schemas.microsoft.com/office/powerpoint/2010/main" val="2005821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This Tutorial</a:t>
            </a:r>
            <a:endParaRPr lang="en-US" dirty="0"/>
          </a:p>
        </p:txBody>
      </p:sp>
      <p:sp>
        <p:nvSpPr>
          <p:cNvPr id="3" name="内容占位符 2"/>
          <p:cNvSpPr>
            <a:spLocks noGrp="1"/>
          </p:cNvSpPr>
          <p:nvPr>
            <p:ph idx="12"/>
          </p:nvPr>
        </p:nvSpPr>
        <p:spPr/>
        <p:txBody>
          <a:bodyPr>
            <a:normAutofit fontScale="92500" lnSpcReduction="20000"/>
          </a:bodyPr>
          <a:lstStyle/>
          <a:p>
            <a:r>
              <a:rPr lang="en-US" dirty="0"/>
              <a:t>Molecular Graph </a:t>
            </a:r>
            <a:r>
              <a:rPr lang="en-US" dirty="0" smtClean="0"/>
              <a:t>Generation</a:t>
            </a:r>
            <a:r>
              <a:rPr lang="en-US" sz="2600" dirty="0" smtClean="0"/>
              <a:t>: </a:t>
            </a:r>
            <a:r>
              <a:rPr lang="en-US" sz="2600" b="0" dirty="0" smtClean="0"/>
              <a:t>to generate novel molecules with optimized properties</a:t>
            </a:r>
          </a:p>
          <a:p>
            <a:pPr lvl="1"/>
            <a:r>
              <a:rPr lang="en-US" sz="2600" dirty="0" smtClean="0"/>
              <a:t>Graph generation</a:t>
            </a:r>
          </a:p>
          <a:p>
            <a:pPr lvl="1"/>
            <a:r>
              <a:rPr lang="en-US" sz="2600" dirty="0" smtClean="0"/>
              <a:t>Graph </a:t>
            </a:r>
            <a:r>
              <a:rPr lang="en-US" sz="2600" dirty="0"/>
              <a:t>property </a:t>
            </a:r>
            <a:r>
              <a:rPr lang="en-US" sz="2600" dirty="0" smtClean="0"/>
              <a:t>prediction</a:t>
            </a:r>
          </a:p>
          <a:p>
            <a:pPr lvl="1"/>
            <a:r>
              <a:rPr lang="en-US" sz="2600" dirty="0"/>
              <a:t>Graph optimization</a:t>
            </a:r>
          </a:p>
          <a:p>
            <a:r>
              <a:rPr lang="en-US" dirty="0"/>
              <a:t>Learning </a:t>
            </a:r>
            <a:r>
              <a:rPr lang="en-US" dirty="0" smtClean="0"/>
              <a:t>Dynamics on Graphs</a:t>
            </a:r>
            <a:r>
              <a:rPr lang="en-US" sz="2600" dirty="0" smtClean="0"/>
              <a:t>: </a:t>
            </a:r>
            <a:r>
              <a:rPr lang="en-US" sz="2600" b="0" dirty="0" smtClean="0"/>
              <a:t>to predict temporal change or final states of complex systems</a:t>
            </a:r>
          </a:p>
          <a:p>
            <a:pPr lvl="1"/>
            <a:r>
              <a:rPr lang="en-US" sz="2600" dirty="0" smtClean="0"/>
              <a:t>Continuous-time network dynamics prediction</a:t>
            </a:r>
          </a:p>
          <a:p>
            <a:pPr lvl="1"/>
            <a:r>
              <a:rPr lang="en-US" sz="2600" dirty="0" smtClean="0"/>
              <a:t>Structured sequence prediction</a:t>
            </a:r>
            <a:endParaRPr lang="en-US" sz="2600" dirty="0"/>
          </a:p>
          <a:p>
            <a:pPr lvl="1"/>
            <a:r>
              <a:rPr lang="en-US" sz="2600" dirty="0"/>
              <a:t>Node classification/regression</a:t>
            </a:r>
            <a:endParaRPr lang="en-US" sz="2600" dirty="0" smtClean="0"/>
          </a:p>
          <a:p>
            <a:r>
              <a:rPr lang="en-US" dirty="0" smtClean="0"/>
              <a:t>Mechanism discovery</a:t>
            </a:r>
            <a:r>
              <a:rPr lang="en-US" sz="2600" dirty="0" smtClean="0"/>
              <a:t>: </a:t>
            </a:r>
            <a:r>
              <a:rPr lang="en-US" sz="2600" b="0" dirty="0" smtClean="0"/>
              <a:t>to find dynamical laws of complex systems</a:t>
            </a:r>
          </a:p>
          <a:p>
            <a:pPr lvl="1"/>
            <a:r>
              <a:rPr lang="en-US" sz="2600" dirty="0"/>
              <a:t>Density Estimation vs. Mechanism Discovery</a:t>
            </a:r>
          </a:p>
          <a:p>
            <a:pPr lvl="1"/>
            <a:r>
              <a:rPr lang="en-US" sz="2600" dirty="0"/>
              <a:t>Data-driven </a:t>
            </a:r>
            <a:r>
              <a:rPr lang="en-US" sz="2600" dirty="0" smtClean="0"/>
              <a:t>discovery </a:t>
            </a:r>
            <a:r>
              <a:rPr lang="en-US" sz="2600" dirty="0"/>
              <a:t>of </a:t>
            </a:r>
            <a:r>
              <a:rPr lang="en-US" sz="2600" dirty="0" smtClean="0"/>
              <a:t>differential equations</a:t>
            </a:r>
            <a:endParaRPr lang="en-US" sz="2600" b="0" dirty="0" smtClean="0"/>
          </a:p>
        </p:txBody>
      </p:sp>
      <p:sp>
        <p:nvSpPr>
          <p:cNvPr id="4" name="页脚占位符 3"/>
          <p:cNvSpPr>
            <a:spLocks noGrp="1"/>
          </p:cNvSpPr>
          <p:nvPr>
            <p:ph type="ftr" sz="quarter" idx="3"/>
          </p:nvPr>
        </p:nvSpPr>
        <p:spPr/>
        <p:txBody>
          <a:bodyPr/>
          <a:lstStyle/>
          <a:p>
            <a:r>
              <a:rPr lang="en-US" smtClean="0"/>
              <a:t>Differential Deep Learning on Graphs and its applications  ---  AAAI-2020</a:t>
            </a:r>
            <a:endParaRPr lang="en-US" dirty="0"/>
          </a:p>
        </p:txBody>
      </p:sp>
      <p:sp>
        <p:nvSpPr>
          <p:cNvPr id="5" name="灯片编号占位符 4"/>
          <p:cNvSpPr>
            <a:spLocks noGrp="1"/>
          </p:cNvSpPr>
          <p:nvPr>
            <p:ph type="sldNum" sz="quarter" idx="4"/>
          </p:nvPr>
        </p:nvSpPr>
        <p:spPr/>
        <p:txBody>
          <a:bodyPr/>
          <a:lstStyle/>
          <a:p>
            <a:fld id="{45C09EBD-42BD-6040-A64C-E9C017D82023}" type="slidenum">
              <a:rPr lang="en-US" smtClean="0"/>
              <a:pPr/>
              <a:t>3</a:t>
            </a:fld>
            <a:endParaRPr lang="en-US" dirty="0"/>
          </a:p>
        </p:txBody>
      </p:sp>
      <p:sp>
        <p:nvSpPr>
          <p:cNvPr id="6" name="矩形 5"/>
          <p:cNvSpPr/>
          <p:nvPr/>
        </p:nvSpPr>
        <p:spPr>
          <a:xfrm>
            <a:off x="483140" y="1165746"/>
            <a:ext cx="668773" cy="830997"/>
          </a:xfrm>
          <a:prstGeom prst="rect">
            <a:avLst/>
          </a:prstGeom>
        </p:spPr>
        <p:txBody>
          <a:bodyPr wrap="none">
            <a:spAutoFit/>
          </a:bodyPr>
          <a:lstStyle/>
          <a:p>
            <a:r>
              <a:rPr lang="en-US" sz="4800" b="1" dirty="0">
                <a:solidFill>
                  <a:srgbClr val="E77721"/>
                </a:solidFill>
                <a:sym typeface="Wingdings" panose="05000000000000000000" pitchFamily="2" charset="2"/>
              </a:rPr>
              <a:t></a:t>
            </a:r>
            <a:endParaRPr lang="en-US" sz="4800" b="1" dirty="0">
              <a:solidFill>
                <a:srgbClr val="E77721"/>
              </a:solidFill>
            </a:endParaRPr>
          </a:p>
        </p:txBody>
      </p:sp>
      <p:sp>
        <p:nvSpPr>
          <p:cNvPr id="7" name="矩形 6"/>
          <p:cNvSpPr/>
          <p:nvPr/>
        </p:nvSpPr>
        <p:spPr>
          <a:xfrm>
            <a:off x="495101" y="2880270"/>
            <a:ext cx="668773" cy="830997"/>
          </a:xfrm>
          <a:prstGeom prst="rect">
            <a:avLst/>
          </a:prstGeom>
        </p:spPr>
        <p:txBody>
          <a:bodyPr wrap="none">
            <a:spAutoFit/>
          </a:bodyPr>
          <a:lstStyle/>
          <a:p>
            <a:r>
              <a:rPr lang="en-US" sz="4800" b="1" dirty="0">
                <a:solidFill>
                  <a:srgbClr val="E77721"/>
                </a:solidFill>
                <a:sym typeface="Wingdings" panose="05000000000000000000" pitchFamily="2" charset="2"/>
              </a:rPr>
              <a:t></a:t>
            </a:r>
            <a:endParaRPr lang="en-US" sz="4800" b="1" dirty="0">
              <a:solidFill>
                <a:srgbClr val="E77721"/>
              </a:solidFill>
            </a:endParaRPr>
          </a:p>
        </p:txBody>
      </p:sp>
      <p:sp>
        <p:nvSpPr>
          <p:cNvPr id="8" name="矩形 7"/>
          <p:cNvSpPr/>
          <p:nvPr/>
        </p:nvSpPr>
        <p:spPr>
          <a:xfrm>
            <a:off x="482678" y="4594794"/>
            <a:ext cx="668773" cy="830997"/>
          </a:xfrm>
          <a:prstGeom prst="rect">
            <a:avLst/>
          </a:prstGeom>
        </p:spPr>
        <p:txBody>
          <a:bodyPr wrap="none">
            <a:spAutoFit/>
          </a:bodyPr>
          <a:lstStyle/>
          <a:p>
            <a:r>
              <a:rPr lang="en-US" sz="4800" b="1" dirty="0">
                <a:solidFill>
                  <a:srgbClr val="E77721"/>
                </a:solidFill>
                <a:sym typeface="Wingdings" panose="05000000000000000000" pitchFamily="2" charset="2"/>
              </a:rPr>
              <a:t></a:t>
            </a:r>
            <a:endParaRPr lang="en-US" sz="4800" b="1" dirty="0">
              <a:solidFill>
                <a:srgbClr val="E77721"/>
              </a:solidFill>
            </a:endParaRPr>
          </a:p>
        </p:txBody>
      </p:sp>
    </p:spTree>
    <p:extLst>
      <p:ext uri="{BB962C8B-B14F-4D97-AF65-F5344CB8AC3E}">
        <p14:creationId xmlns:p14="http://schemas.microsoft.com/office/powerpoint/2010/main" val="1189396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Molecular </a:t>
            </a:r>
            <a:r>
              <a:rPr lang="en-US" dirty="0"/>
              <a:t>Graph Generation</a:t>
            </a:r>
          </a:p>
        </p:txBody>
      </p:sp>
      <mc:AlternateContent xmlns:mc="http://schemas.openxmlformats.org/markup-compatibility/2006" xmlns:a14="http://schemas.microsoft.com/office/drawing/2010/main">
        <mc:Choice Requires="a14">
          <p:sp>
            <p:nvSpPr>
              <p:cNvPr id="3" name="内容占位符 2"/>
              <p:cNvSpPr>
                <a:spLocks noGrp="1"/>
              </p:cNvSpPr>
              <p:nvPr>
                <p:ph idx="12"/>
              </p:nvPr>
            </p:nvSpPr>
            <p:spPr/>
            <p:txBody>
              <a:bodyPr/>
              <a:lstStyle/>
              <a:p>
                <a:r>
                  <a:rPr lang="en-US" dirty="0" smtClean="0">
                    <a:solidFill>
                      <a:srgbClr val="A12B1E"/>
                    </a:solidFill>
                  </a:rPr>
                  <a:t>Goal: </a:t>
                </a:r>
                <a:r>
                  <a:rPr lang="en-US" b="0" dirty="0" smtClean="0"/>
                  <a:t>To </a:t>
                </a:r>
                <a:r>
                  <a:rPr lang="en-US" b="0" dirty="0"/>
                  <a:t>generate novel molecules with optimized properties</a:t>
                </a:r>
              </a:p>
              <a:p>
                <a:r>
                  <a:rPr lang="en-US" dirty="0" smtClean="0"/>
                  <a:t>Graph Analysis tasks</a:t>
                </a:r>
              </a:p>
              <a:p>
                <a:pPr lvl="1"/>
                <a:r>
                  <a:rPr lang="en-US" dirty="0" smtClean="0"/>
                  <a:t>Graph generation: </a:t>
                </a:r>
                <a14:m>
                  <m:oMath xmlns:m="http://schemas.openxmlformats.org/officeDocument/2006/math">
                    <m:r>
                      <m:rPr>
                        <m:sty m:val="p"/>
                      </m:rPr>
                      <a:rPr lang="en-US" b="0" i="0" dirty="0" smtClean="0">
                        <a:latin typeface="Cambria Math" panose="02040503050406030204" pitchFamily="18" charset="0"/>
                        <a:ea typeface="Cambria Math" panose="02040503050406030204" pitchFamily="18" charset="0"/>
                      </a:rPr>
                      <m:t>G</m:t>
                    </m:r>
                    <m:r>
                      <a:rPr lang="en-US" b="0" i="0"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m:t>
                    </m:r>
                    <m:r>
                      <m:rPr>
                        <m:sty m:val="p"/>
                      </m:rPr>
                      <a:rPr lang="en-US" b="0" i="0" dirty="0" smtClean="0">
                        <a:latin typeface="Cambria Math" panose="02040503050406030204" pitchFamily="18" charset="0"/>
                      </a:rPr>
                      <m:t>P</m:t>
                    </m:r>
                    <m:r>
                      <a:rPr lang="en-US" i="1" dirty="0" smtClean="0">
                        <a:latin typeface="Cambria Math" panose="02040503050406030204" pitchFamily="18" charset="0"/>
                      </a:rPr>
                      <m:t>(</m:t>
                    </m:r>
                    <m:r>
                      <a:rPr lang="en-US" i="1" dirty="0" smtClean="0">
                        <a:latin typeface="Cambria Math" panose="02040503050406030204" pitchFamily="18" charset="0"/>
                      </a:rPr>
                      <m:t>𝐺</m:t>
                    </m:r>
                    <m:r>
                      <a:rPr lang="en-US" i="1" dirty="0" smtClean="0">
                        <a:latin typeface="Cambria Math" panose="02040503050406030204" pitchFamily="18" charset="0"/>
                      </a:rPr>
                      <m:t>)</m:t>
                    </m:r>
                  </m:oMath>
                </a14:m>
                <a:endParaRPr lang="en-US" dirty="0"/>
              </a:p>
              <a:p>
                <a:pPr lvl="1"/>
                <a:r>
                  <a:rPr lang="en-US" dirty="0"/>
                  <a:t>Graph property </a:t>
                </a:r>
                <a:r>
                  <a:rPr lang="en-US" dirty="0" smtClean="0"/>
                  <a:t>prediction: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𝐺</m:t>
                    </m:r>
                    <m:r>
                      <a:rPr lang="en-US" i="1" dirty="0" smtClean="0">
                        <a:latin typeface="Cambria Math" panose="02040503050406030204" pitchFamily="18" charset="0"/>
                      </a:rPr>
                      <m:t>)</m:t>
                    </m:r>
                  </m:oMath>
                </a14:m>
                <a:endParaRPr lang="en-US" dirty="0" smtClean="0"/>
              </a:p>
              <a:p>
                <a:pPr lvl="1"/>
                <a:r>
                  <a:rPr lang="en-US" dirty="0"/>
                  <a:t>Graph </a:t>
                </a:r>
                <a:r>
                  <a:rPr lang="en-US" dirty="0" smtClean="0"/>
                  <a:t>optimization: </a:t>
                </a:r>
                <a14:m>
                  <m:oMath xmlns:m="http://schemas.openxmlformats.org/officeDocument/2006/math">
                    <m:r>
                      <m:rPr>
                        <m:sty m:val="p"/>
                      </m:rPr>
                      <a:rPr lang="en-US" dirty="0">
                        <a:latin typeface="Cambria Math" panose="02040503050406030204" pitchFamily="18" charset="0"/>
                        <a:ea typeface="Cambria Math" panose="02040503050406030204" pitchFamily="18" charset="0"/>
                      </a:rPr>
                      <m:t>G</m:t>
                    </m:r>
                    <m:r>
                      <a:rPr lang="en-US" i="1" dirty="0">
                        <a:latin typeface="Cambria Math" panose="02040503050406030204" pitchFamily="18" charset="0"/>
                        <a:ea typeface="Cambria Math" panose="02040503050406030204" pitchFamily="18" charset="0"/>
                      </a:rPr>
                      <m:t> </m:t>
                    </m:r>
                  </m:oMath>
                </a14:m>
                <a:r>
                  <a:rPr lang="en-US" dirty="0" smtClean="0">
                    <a:sym typeface="Wingdings" panose="05000000000000000000" pitchFamily="2" charset="2"/>
                  </a:rPr>
                  <a:t></a:t>
                </a:r>
                <a:r>
                  <a:rPr lang="en-US" dirty="0">
                    <a:ea typeface="Cambria Math" panose="02040503050406030204" pitchFamily="18" charset="0"/>
                  </a:rPr>
                  <a:t> </a:t>
                </a:r>
                <a14:m>
                  <m:oMath xmlns:m="http://schemas.openxmlformats.org/officeDocument/2006/math">
                    <m:r>
                      <m:rPr>
                        <m:sty m:val="p"/>
                      </m:rPr>
                      <a:rPr lang="en-US" dirty="0">
                        <a:latin typeface="Cambria Math" panose="02040503050406030204" pitchFamily="18" charset="0"/>
                        <a:ea typeface="Cambria Math" panose="02040503050406030204" pitchFamily="18" charset="0"/>
                      </a:rPr>
                      <m:t>G</m:t>
                    </m:r>
                    <m:r>
                      <a:rPr lang="en-US" b="0" i="0" dirty="0" smtClean="0">
                        <a:latin typeface="Cambria Math" panose="02040503050406030204" pitchFamily="18" charset="0"/>
                        <a:ea typeface="Cambria Math" panose="02040503050406030204" pitchFamily="18" charset="0"/>
                      </a:rPr>
                      <m:t>′</m:t>
                    </m:r>
                  </m:oMath>
                </a14:m>
                <a:r>
                  <a:rPr lang="en-US" dirty="0" smtClean="0"/>
                  <a:t> </a:t>
                </a:r>
                <a:r>
                  <a:rPr lang="en-US" dirty="0"/>
                  <a:t>and </a:t>
                </a:r>
                <a14:m>
                  <m:oMath xmlns:m="http://schemas.openxmlformats.org/officeDocument/2006/math">
                    <m:r>
                      <m:rPr>
                        <m:sty m:val="p"/>
                      </m:rPr>
                      <a:rPr lang="en-US" dirty="0">
                        <a:latin typeface="Cambria Math" panose="02040503050406030204" pitchFamily="18" charset="0"/>
                      </a:rPr>
                      <m:t>maximizing</m:t>
                    </m:r>
                  </m:oMath>
                </a14:m>
                <a:r>
                  <a:rPr lang="en-US" dirty="0"/>
                  <a:t> </a:t>
                </a:r>
                <a14:m>
                  <m:oMath xmlns:m="http://schemas.openxmlformats.org/officeDocument/2006/math">
                    <m:r>
                      <a:rPr lang="en-US" i="1" dirty="0">
                        <a:latin typeface="Cambria Math" panose="02040503050406030204" pitchFamily="18" charset="0"/>
                      </a:rPr>
                      <m:t>𝑓</m:t>
                    </m:r>
                    <m:d>
                      <m:dPr>
                        <m:ctrlPr>
                          <a:rPr lang="en-US" i="1" dirty="0">
                            <a:latin typeface="Cambria Math" panose="02040503050406030204" pitchFamily="18" charset="0"/>
                          </a:rPr>
                        </m:ctrlPr>
                      </m:dPr>
                      <m:e>
                        <m:sSup>
                          <m:sSupPr>
                            <m:ctrlPr>
                              <a:rPr lang="en-US" b="0" i="1" dirty="0" smtClean="0">
                                <a:latin typeface="Cambria Math" panose="02040503050406030204" pitchFamily="18" charset="0"/>
                              </a:rPr>
                            </m:ctrlPr>
                          </m:sSupPr>
                          <m:e>
                            <m:r>
                              <a:rPr lang="en-US" i="1" dirty="0">
                                <a:latin typeface="Cambria Math" panose="02040503050406030204" pitchFamily="18" charset="0"/>
                              </a:rPr>
                              <m:t>𝐺</m:t>
                            </m:r>
                          </m:e>
                          <m:sup>
                            <m:r>
                              <a:rPr lang="en-US" b="0" i="1" dirty="0" smtClean="0">
                                <a:latin typeface="Cambria Math" panose="02040503050406030204" pitchFamily="18" charset="0"/>
                              </a:rPr>
                              <m:t>′</m:t>
                            </m:r>
                          </m:sup>
                        </m:sSup>
                      </m:e>
                    </m:d>
                    <m:r>
                      <a:rPr lang="en-US" b="0" i="1" dirty="0" smtClean="0">
                        <a:latin typeface="Cambria Math" panose="02040503050406030204" pitchFamily="18" charset="0"/>
                      </a:rPr>
                      <m:t>−</m:t>
                    </m:r>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𝐺</m:t>
                    </m:r>
                    <m:r>
                      <a:rPr lang="en-US" i="1" dirty="0">
                        <a:latin typeface="Cambria Math" panose="02040503050406030204" pitchFamily="18" charset="0"/>
                      </a:rPr>
                      <m:t>)</m:t>
                    </m:r>
                  </m:oMath>
                </a14:m>
                <a:endParaRPr lang="en-US" dirty="0"/>
              </a:p>
              <a:p>
                <a:pPr lvl="1"/>
                <a:endParaRPr lang="en-US" dirty="0"/>
              </a:p>
              <a:p>
                <a:pPr lvl="1"/>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2"/>
              </p:nvPr>
            </p:nvSpPr>
            <p:spPr>
              <a:blipFill>
                <a:blip r:embed="rId2"/>
                <a:stretch>
                  <a:fillRect l="-2111" t="-2625"/>
                </a:stretch>
              </a:blipFill>
            </p:spPr>
            <p:txBody>
              <a:bodyPr/>
              <a:lstStyle/>
              <a:p>
                <a:r>
                  <a:rPr lang="en-US">
                    <a:noFill/>
                  </a:rPr>
                  <a:t> </a:t>
                </a:r>
              </a:p>
            </p:txBody>
          </p:sp>
        </mc:Fallback>
      </mc:AlternateContent>
      <p:grpSp>
        <p:nvGrpSpPr>
          <p:cNvPr id="13" name="组合 12"/>
          <p:cNvGrpSpPr/>
          <p:nvPr/>
        </p:nvGrpSpPr>
        <p:grpSpPr>
          <a:xfrm>
            <a:off x="195072" y="4183374"/>
            <a:ext cx="5087620" cy="2212298"/>
            <a:chOff x="1133856" y="3978304"/>
            <a:chExt cx="5087620" cy="2212298"/>
          </a:xfrm>
        </p:grpSpPr>
        <p:pic>
          <p:nvPicPr>
            <p:cNvPr id="8" name="图片 7"/>
            <p:cNvPicPr>
              <a:picLocks noChangeAspect="1"/>
            </p:cNvPicPr>
            <p:nvPr/>
          </p:nvPicPr>
          <p:blipFill>
            <a:blip r:embed="rId3"/>
            <a:stretch>
              <a:fillRect/>
            </a:stretch>
          </p:blipFill>
          <p:spPr>
            <a:xfrm>
              <a:off x="2631913" y="4271689"/>
              <a:ext cx="2393878" cy="1604855"/>
            </a:xfrm>
            <a:prstGeom prst="rect">
              <a:avLst/>
            </a:prstGeom>
          </p:spPr>
        </p:pic>
        <p:sp>
          <p:nvSpPr>
            <p:cNvPr id="12" name="TextBox 13"/>
            <p:cNvSpPr txBox="1"/>
            <p:nvPr/>
          </p:nvSpPr>
          <p:spPr>
            <a:xfrm>
              <a:off x="1133856" y="3978304"/>
              <a:ext cx="5087620" cy="2212298"/>
            </a:xfrm>
            <a:prstGeom prst="rect">
              <a:avLst/>
            </a:prstGeom>
            <a:noFill/>
            <a:ln>
              <a:noFill/>
            </a:ln>
          </p:spPr>
          <p:txBody>
            <a:bodyPr wrap="none" lIns="68569" tIns="68569" rIns="68569" bIns="68569" rtlCol="0" anchor="t" anchorCtr="0">
              <a:noAutofit/>
            </a:bodyPr>
            <a:lstStyle/>
            <a:p>
              <a:r>
                <a:rPr lang="en-US" sz="12000" dirty="0" smtClean="0">
                  <a:latin typeface="Helvetica Neue Light" charset="0"/>
                  <a:ea typeface="Helvetica Neue Light" charset="0"/>
                  <a:cs typeface="Helvetica Neue Light" charset="0"/>
                  <a:sym typeface="Open Sans"/>
                </a:rPr>
                <a:t>P</a:t>
              </a:r>
              <a:r>
                <a:rPr lang="en-US" sz="4000" dirty="0" smtClean="0">
                  <a:latin typeface="Helvetica Neue Light" charset="0"/>
                  <a:ea typeface="Helvetica Neue Light" charset="0"/>
                  <a:cs typeface="Helvetica Neue Light" charset="0"/>
                  <a:sym typeface="Open Sans"/>
                </a:rPr>
                <a:t> </a:t>
              </a:r>
              <a:r>
                <a:rPr lang="en-US" sz="12000" dirty="0" smtClean="0">
                  <a:latin typeface="Helvetica Neue Light" charset="0"/>
                  <a:ea typeface="Helvetica Neue Light" charset="0"/>
                  <a:cs typeface="Helvetica Neue Light" charset="0"/>
                  <a:sym typeface="Open Sans"/>
                </a:rPr>
                <a:t>(    </a:t>
              </a:r>
              <a:r>
                <a:rPr lang="en-US" sz="4400" dirty="0" smtClean="0">
                  <a:latin typeface="Helvetica Neue Light" charset="0"/>
                  <a:ea typeface="Helvetica Neue Light" charset="0"/>
                  <a:cs typeface="Helvetica Neue Light" charset="0"/>
                  <a:sym typeface="Open Sans"/>
                </a:rPr>
                <a:t> </a:t>
              </a:r>
              <a:r>
                <a:rPr lang="en-US" sz="12000" dirty="0" smtClean="0">
                  <a:latin typeface="Helvetica Neue Light" charset="0"/>
                  <a:ea typeface="Helvetica Neue Light" charset="0"/>
                  <a:cs typeface="Helvetica Neue Light" charset="0"/>
                  <a:sym typeface="Open Sans"/>
                </a:rPr>
                <a:t>)</a:t>
              </a:r>
              <a:r>
                <a:rPr lang="en-US" sz="3200" dirty="0" smtClean="0">
                  <a:latin typeface="Helvetica Neue Light" charset="0"/>
                  <a:ea typeface="Helvetica Neue Light" charset="0"/>
                  <a:cs typeface="Helvetica Neue Light" charset="0"/>
                  <a:sym typeface="Open Sans"/>
                </a:rPr>
                <a:t> </a:t>
              </a:r>
              <a:r>
                <a:rPr lang="en-US" sz="12000" dirty="0">
                  <a:latin typeface="Helvetica Neue Light" charset="0"/>
                  <a:ea typeface="Helvetica Neue Light" charset="0"/>
                  <a:cs typeface="Helvetica Neue Light" charset="0"/>
                  <a:sym typeface="Open Sans"/>
                </a:rPr>
                <a:t>?</a:t>
              </a:r>
            </a:p>
          </p:txBody>
        </p:sp>
      </p:grpSp>
      <p:grpSp>
        <p:nvGrpSpPr>
          <p:cNvPr id="17" name="组合 16"/>
          <p:cNvGrpSpPr/>
          <p:nvPr/>
        </p:nvGrpSpPr>
        <p:grpSpPr>
          <a:xfrm>
            <a:off x="6780749" y="4183374"/>
            <a:ext cx="5087620" cy="2212298"/>
            <a:chOff x="6493192" y="3847126"/>
            <a:chExt cx="5087620" cy="2212298"/>
          </a:xfrm>
        </p:grpSpPr>
        <p:pic>
          <p:nvPicPr>
            <p:cNvPr id="15" name="图片 14"/>
            <p:cNvPicPr>
              <a:picLocks noChangeAspect="1"/>
            </p:cNvPicPr>
            <p:nvPr/>
          </p:nvPicPr>
          <p:blipFill>
            <a:blip r:embed="rId3"/>
            <a:stretch>
              <a:fillRect/>
            </a:stretch>
          </p:blipFill>
          <p:spPr>
            <a:xfrm>
              <a:off x="7385999" y="4097611"/>
              <a:ext cx="2393878" cy="1604855"/>
            </a:xfrm>
            <a:prstGeom prst="rect">
              <a:avLst/>
            </a:prstGeom>
          </p:spPr>
        </p:pic>
        <p:sp>
          <p:nvSpPr>
            <p:cNvPr id="16" name="TextBox 13"/>
            <p:cNvSpPr txBox="1"/>
            <p:nvPr/>
          </p:nvSpPr>
          <p:spPr>
            <a:xfrm>
              <a:off x="6493192" y="3847126"/>
              <a:ext cx="5087620" cy="2212298"/>
            </a:xfrm>
            <a:prstGeom prst="rect">
              <a:avLst/>
            </a:prstGeom>
            <a:noFill/>
            <a:ln>
              <a:noFill/>
            </a:ln>
          </p:spPr>
          <p:txBody>
            <a:bodyPr wrap="none" lIns="68569" tIns="68569" rIns="68569" bIns="68569" rtlCol="0" anchor="t" anchorCtr="0">
              <a:noAutofit/>
            </a:bodyPr>
            <a:lstStyle/>
            <a:p>
              <a:r>
                <a:rPr lang="en-US" sz="12000" dirty="0">
                  <a:latin typeface="Helvetica Neue Light" charset="0"/>
                  <a:ea typeface="Helvetica Neue Light" charset="0"/>
                  <a:cs typeface="Helvetica Neue Light" charset="0"/>
                  <a:sym typeface="Open Sans"/>
                </a:rPr>
                <a:t>f</a:t>
              </a:r>
              <a:r>
                <a:rPr lang="en-US" sz="4000" dirty="0" smtClean="0">
                  <a:latin typeface="Helvetica Neue Light" charset="0"/>
                  <a:ea typeface="Helvetica Neue Light" charset="0"/>
                  <a:cs typeface="Helvetica Neue Light" charset="0"/>
                  <a:sym typeface="Open Sans"/>
                </a:rPr>
                <a:t> </a:t>
              </a:r>
              <a:r>
                <a:rPr lang="en-US" sz="12000" dirty="0" smtClean="0">
                  <a:latin typeface="Helvetica Neue Light" charset="0"/>
                  <a:ea typeface="Helvetica Neue Light" charset="0"/>
                  <a:cs typeface="Helvetica Neue Light" charset="0"/>
                  <a:sym typeface="Open Sans"/>
                </a:rPr>
                <a:t>(    </a:t>
              </a:r>
              <a:r>
                <a:rPr lang="en-US" sz="4400" dirty="0" smtClean="0">
                  <a:latin typeface="Helvetica Neue Light" charset="0"/>
                  <a:ea typeface="Helvetica Neue Light" charset="0"/>
                  <a:cs typeface="Helvetica Neue Light" charset="0"/>
                  <a:sym typeface="Open Sans"/>
                </a:rPr>
                <a:t> </a:t>
              </a:r>
              <a:r>
                <a:rPr lang="en-US" sz="12000" dirty="0" smtClean="0">
                  <a:latin typeface="Helvetica Neue Light" charset="0"/>
                  <a:ea typeface="Helvetica Neue Light" charset="0"/>
                  <a:cs typeface="Helvetica Neue Light" charset="0"/>
                  <a:sym typeface="Open Sans"/>
                </a:rPr>
                <a:t>)</a:t>
              </a:r>
              <a:r>
                <a:rPr lang="en-US" sz="12000" dirty="0">
                  <a:latin typeface="Helvetica Neue Light" charset="0"/>
                  <a:ea typeface="Helvetica Neue Light" charset="0"/>
                  <a:cs typeface="Helvetica Neue Light" charset="0"/>
                  <a:sym typeface="Open Sans"/>
                </a:rPr>
                <a:t>=</a:t>
              </a:r>
              <a:r>
                <a:rPr lang="en-US" sz="12000" dirty="0" smtClean="0">
                  <a:latin typeface="Helvetica Neue Light" charset="0"/>
                  <a:ea typeface="Helvetica Neue Light" charset="0"/>
                  <a:cs typeface="Helvetica Neue Light" charset="0"/>
                  <a:sym typeface="Open Sans"/>
                </a:rPr>
                <a:t>?</a:t>
              </a:r>
              <a:endParaRPr lang="en-US" sz="12000" dirty="0">
                <a:latin typeface="Helvetica Neue Light" charset="0"/>
                <a:ea typeface="Helvetica Neue Light" charset="0"/>
                <a:cs typeface="Helvetica Neue Light" charset="0"/>
                <a:sym typeface="Open Sans"/>
              </a:endParaRPr>
            </a:p>
          </p:txBody>
        </p:sp>
      </p:grpSp>
      <p:sp>
        <p:nvSpPr>
          <p:cNvPr id="18" name="页脚占位符 17"/>
          <p:cNvSpPr>
            <a:spLocks noGrp="1"/>
          </p:cNvSpPr>
          <p:nvPr>
            <p:ph type="ftr" sz="quarter" idx="3"/>
          </p:nvPr>
        </p:nvSpPr>
        <p:spPr/>
        <p:txBody>
          <a:bodyPr/>
          <a:lstStyle/>
          <a:p>
            <a:r>
              <a:rPr lang="en-US" smtClean="0"/>
              <a:t>Differential Deep Learning on Graphs and its applications  ---  AAAI-2020</a:t>
            </a:r>
            <a:endParaRPr lang="en-US" dirty="0"/>
          </a:p>
        </p:txBody>
      </p:sp>
      <p:sp>
        <p:nvSpPr>
          <p:cNvPr id="19" name="灯片编号占位符 18"/>
          <p:cNvSpPr>
            <a:spLocks noGrp="1"/>
          </p:cNvSpPr>
          <p:nvPr>
            <p:ph type="sldNum" sz="quarter" idx="4"/>
          </p:nvPr>
        </p:nvSpPr>
        <p:spPr/>
        <p:txBody>
          <a:bodyPr/>
          <a:lstStyle/>
          <a:p>
            <a:fld id="{45C09EBD-42BD-6040-A64C-E9C017D82023}" type="slidenum">
              <a:rPr lang="en-US" smtClean="0"/>
              <a:pPr/>
              <a:t>4</a:t>
            </a:fld>
            <a:endParaRPr lang="en-US" dirty="0"/>
          </a:p>
        </p:txBody>
      </p:sp>
    </p:spTree>
    <p:extLst>
      <p:ext uri="{BB962C8B-B14F-4D97-AF65-F5344CB8AC3E}">
        <p14:creationId xmlns:p14="http://schemas.microsoft.com/office/powerpoint/2010/main" val="1486620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012" y="110109"/>
            <a:ext cx="10972800" cy="914400"/>
          </a:xfrm>
        </p:spPr>
        <p:txBody>
          <a:bodyPr>
            <a:normAutofit fontScale="90000"/>
          </a:bodyPr>
          <a:lstStyle/>
          <a:p>
            <a:r>
              <a:rPr lang="en-US" altLang="zh-CN" dirty="0" err="1">
                <a:latin typeface="Helvetica Neue" charset="0"/>
                <a:ea typeface="Helvetica Neue" charset="0"/>
                <a:cs typeface="Helvetica Neue" charset="0"/>
              </a:rPr>
              <a:t>MoFlow</a:t>
            </a:r>
            <a:r>
              <a:rPr lang="en-US" altLang="zh-CN" dirty="0">
                <a:latin typeface="Helvetica Neue" charset="0"/>
                <a:ea typeface="Helvetica Neue" charset="0"/>
                <a:cs typeface="Helvetica Neue" charset="0"/>
              </a:rPr>
              <a:t>: An Invertible Flow Model for Generating Molecular Graphs</a:t>
            </a:r>
            <a:endParaRPr lang="en-US" dirty="0"/>
          </a:p>
        </p:txBody>
      </p:sp>
      <p:pic>
        <p:nvPicPr>
          <p:cNvPr id="51" name="图片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484" y="1246180"/>
            <a:ext cx="9579999" cy="5213605"/>
          </a:xfrm>
          <a:prstGeom prst="rect">
            <a:avLst/>
          </a:prstGeom>
        </p:spPr>
      </p:pic>
      <p:sp>
        <p:nvSpPr>
          <p:cNvPr id="5" name="页脚占位符 4"/>
          <p:cNvSpPr>
            <a:spLocks noGrp="1"/>
          </p:cNvSpPr>
          <p:nvPr>
            <p:ph type="ftr" sz="quarter" idx="3"/>
          </p:nvPr>
        </p:nvSpPr>
        <p:spPr/>
        <p:txBody>
          <a:bodyPr/>
          <a:lstStyle/>
          <a:p>
            <a:r>
              <a:rPr lang="en-US" smtClean="0"/>
              <a:t>Differential Deep Learning on Graphs and its applications  ---  AAAI-2020</a:t>
            </a:r>
            <a:endParaRPr lang="en-US" dirty="0"/>
          </a:p>
        </p:txBody>
      </p:sp>
      <p:sp>
        <p:nvSpPr>
          <p:cNvPr id="6" name="灯片编号占位符 5"/>
          <p:cNvSpPr>
            <a:spLocks noGrp="1"/>
          </p:cNvSpPr>
          <p:nvPr>
            <p:ph type="sldNum" sz="quarter" idx="4"/>
          </p:nvPr>
        </p:nvSpPr>
        <p:spPr/>
        <p:txBody>
          <a:bodyPr/>
          <a:lstStyle/>
          <a:p>
            <a:fld id="{45C09EBD-42BD-6040-A64C-E9C017D82023}" type="slidenum">
              <a:rPr lang="en-US" smtClean="0"/>
              <a:pPr/>
              <a:t>5</a:t>
            </a:fld>
            <a:endParaRPr lang="en-US" dirty="0"/>
          </a:p>
        </p:txBody>
      </p:sp>
    </p:spTree>
    <p:extLst>
      <p:ext uri="{BB962C8B-B14F-4D97-AF65-F5344CB8AC3E}">
        <p14:creationId xmlns:p14="http://schemas.microsoft.com/office/powerpoint/2010/main" val="4137894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354" y="4028324"/>
            <a:ext cx="3457999" cy="2593499"/>
          </a:xfrm>
          <a:prstGeom prst="rect">
            <a:avLst/>
          </a:prstGeom>
        </p:spPr>
      </p:pic>
      <p:sp>
        <p:nvSpPr>
          <p:cNvPr id="2" name="标题 1"/>
          <p:cNvSpPr>
            <a:spLocks noGrp="1"/>
          </p:cNvSpPr>
          <p:nvPr>
            <p:ph type="title"/>
          </p:nvPr>
        </p:nvSpPr>
        <p:spPr/>
        <p:txBody>
          <a:bodyPr>
            <a:normAutofit/>
          </a:bodyPr>
          <a:lstStyle/>
          <a:p>
            <a:r>
              <a:rPr lang="en-US" dirty="0" smtClean="0"/>
              <a:t>Learning Dynamics on Graphs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2"/>
              </p:nvPr>
            </p:nvSpPr>
            <p:spPr/>
            <p:txBody>
              <a:bodyPr/>
              <a:lstStyle/>
              <a:p>
                <a:r>
                  <a:rPr lang="en-US" dirty="0" smtClean="0">
                    <a:solidFill>
                      <a:srgbClr val="A12B1E"/>
                    </a:solidFill>
                  </a:rPr>
                  <a:t>Goal: </a:t>
                </a:r>
                <a:r>
                  <a:rPr lang="en-US" dirty="0" smtClean="0"/>
                  <a:t>To </a:t>
                </a:r>
                <a:r>
                  <a:rPr lang="en-US" dirty="0"/>
                  <a:t>predict temporal change or final states of complex </a:t>
                </a:r>
                <a:r>
                  <a:rPr lang="en-US" dirty="0" smtClean="0"/>
                  <a:t>systems</a:t>
                </a:r>
              </a:p>
              <a:p>
                <a:r>
                  <a:rPr lang="en-US" dirty="0"/>
                  <a:t>Graph Analysis tasks</a:t>
                </a:r>
              </a:p>
              <a:p>
                <a:pPr lvl="1"/>
                <a:r>
                  <a:rPr lang="en-US" dirty="0" smtClean="0"/>
                  <a:t>Continuous-time </a:t>
                </a:r>
                <a:r>
                  <a:rPr lang="en-US" dirty="0"/>
                  <a:t>network dynamics </a:t>
                </a:r>
                <a:r>
                  <a:rPr lang="en-US" dirty="0" smtClean="0"/>
                  <a:t>prediction </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m:t>
                    </m:r>
                    <m:r>
                      <a:rPr lang="en-US" i="1" dirty="0" smtClean="0">
                        <a:latin typeface="Cambria Math" panose="02040503050406030204" pitchFamily="18" charset="0"/>
                      </a:rPr>
                      <m:t>𝑡</m:t>
                    </m:r>
                    <m:r>
                      <a:rPr lang="en-US" i="1" dirty="0" smtClean="0">
                        <a:latin typeface="Cambria Math" panose="02040503050406030204" pitchFamily="18" charset="0"/>
                      </a:rPr>
                      <m:t>)</m:t>
                    </m:r>
                  </m:oMath>
                </a14:m>
                <a:endParaRPr lang="en-US" dirty="0"/>
              </a:p>
              <a:p>
                <a:pPr lvl="1"/>
                <a:r>
                  <a:rPr lang="en-US" dirty="0"/>
                  <a:t>Structured sequence </a:t>
                </a:r>
                <a:r>
                  <a:rPr lang="en-US" dirty="0" smtClean="0"/>
                  <a:t>prediction </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m:t>
                    </m:r>
                    <m:r>
                      <a:rPr lang="en-US" b="0" i="1" dirty="0" smtClean="0">
                        <a:latin typeface="Cambria Math" panose="02040503050406030204" pitchFamily="18" charset="0"/>
                      </a:rPr>
                      <m:t>𝑡</m:t>
                    </m:r>
                    <m:r>
                      <a:rPr lang="en-US" i="1" dirty="0" smtClean="0">
                        <a:latin typeface="Cambria Math" panose="02040503050406030204" pitchFamily="18" charset="0"/>
                      </a:rPr>
                      <m:t>+1]</m:t>
                    </m:r>
                  </m:oMath>
                </a14:m>
                <a:endParaRPr lang="en-US" dirty="0"/>
              </a:p>
              <a:p>
                <a:pPr lvl="1"/>
                <a:r>
                  <a:rPr lang="en-US" dirty="0"/>
                  <a:t>Node </a:t>
                </a:r>
                <a:r>
                  <a:rPr lang="en-US" dirty="0" smtClean="0"/>
                  <a:t>classification/regression  </a:t>
                </a:r>
                <a14:m>
                  <m:oMath xmlns:m="http://schemas.openxmlformats.org/officeDocument/2006/math">
                    <m:r>
                      <m:rPr>
                        <m:sty m:val="p"/>
                      </m:rPr>
                      <a:rPr lang="en-US" b="0" i="0" dirty="0" smtClean="0">
                        <a:latin typeface="Cambria Math" panose="02040503050406030204" pitchFamily="18" charset="0"/>
                      </a:rPr>
                      <m:t>Y</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b="0" i="1" dirty="0" smtClean="0">
                        <a:latin typeface="Cambria Math" panose="02040503050406030204" pitchFamily="18" charset="0"/>
                      </a:rPr>
                      <m:t>(</m:t>
                    </m:r>
                    <m:r>
                      <a:rPr lang="en-US" b="0" i="1" dirty="0" smtClean="0">
                        <a:latin typeface="Cambria Math" panose="02040503050406030204" pitchFamily="18" charset="0"/>
                      </a:rPr>
                      <m:t>𝑇</m:t>
                    </m:r>
                    <m:r>
                      <a:rPr lang="en-US" b="0" i="1" dirty="0" smtClean="0">
                        <a:latin typeface="Cambria Math" panose="02040503050406030204" pitchFamily="18" charset="0"/>
                      </a:rPr>
                      <m:t>))</m:t>
                    </m:r>
                  </m:oMath>
                </a14:m>
                <a:endParaRPr lang="en-US" dirty="0"/>
              </a:p>
              <a:p>
                <a:pPr lvl="1"/>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2"/>
              </p:nvPr>
            </p:nvSpPr>
            <p:spPr>
              <a:blipFill>
                <a:blip r:embed="rId3"/>
                <a:stretch>
                  <a:fillRect l="-2111" t="-2625" r="-2556"/>
                </a:stretch>
              </a:blipFill>
            </p:spPr>
            <p:txBody>
              <a:bodyPr/>
              <a:lstStyle/>
              <a:p>
                <a:r>
                  <a:rPr lang="en-US">
                    <a:noFill/>
                  </a:rPr>
                  <a:t> </a:t>
                </a:r>
              </a:p>
            </p:txBody>
          </p:sp>
        </mc:Fallback>
      </mc:AlternateContent>
      <p:pic>
        <p:nvPicPr>
          <p:cNvPr id="28"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747" y="4615237"/>
            <a:ext cx="2429169" cy="1821877"/>
          </a:xfrm>
          <a:prstGeom prst="rect">
            <a:avLst/>
          </a:prstGeom>
        </p:spPr>
      </p:pic>
      <p:cxnSp>
        <p:nvCxnSpPr>
          <p:cNvPr id="30" name="Straight Arrow Connector 38"/>
          <p:cNvCxnSpPr/>
          <p:nvPr/>
        </p:nvCxnSpPr>
        <p:spPr>
          <a:xfrm>
            <a:off x="5935889" y="5550630"/>
            <a:ext cx="563555"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31" name="矩形 30"/>
          <p:cNvSpPr/>
          <p:nvPr/>
        </p:nvSpPr>
        <p:spPr>
          <a:xfrm>
            <a:off x="10380285" y="5288340"/>
            <a:ext cx="869149" cy="1569660"/>
          </a:xfrm>
          <a:prstGeom prst="rect">
            <a:avLst/>
          </a:prstGeom>
        </p:spPr>
        <p:txBody>
          <a:bodyPr wrap="none">
            <a:spAutoFit/>
          </a:bodyPr>
          <a:lstStyle/>
          <a:p>
            <a:r>
              <a:rPr lang="en-US" sz="9600" dirty="0">
                <a:latin typeface="Helvetica Neue Light" charset="0"/>
                <a:ea typeface="Helvetica Neue Light" charset="0"/>
                <a:cs typeface="Helvetica Neue Light" charset="0"/>
                <a:sym typeface="Open Sans"/>
              </a:rPr>
              <a:t>?</a:t>
            </a:r>
            <a:endParaRPr lang="en-US" dirty="0"/>
          </a:p>
        </p:txBody>
      </p:sp>
      <p:sp>
        <p:nvSpPr>
          <p:cNvPr id="32" name="文本框 31"/>
          <p:cNvSpPr txBox="1"/>
          <p:nvPr/>
        </p:nvSpPr>
        <p:spPr>
          <a:xfrm>
            <a:off x="155289" y="5264565"/>
            <a:ext cx="1405287" cy="523220"/>
          </a:xfrm>
          <a:prstGeom prst="rect">
            <a:avLst/>
          </a:prstGeom>
          <a:noFill/>
        </p:spPr>
        <p:txBody>
          <a:bodyPr wrap="square" rtlCol="0">
            <a:spAutoFit/>
          </a:bodyPr>
          <a:lstStyle/>
          <a:p>
            <a:r>
              <a:rPr lang="en-US" sz="2800" b="1" smtClean="0"/>
              <a:t>Graph </a:t>
            </a:r>
            <a:endParaRPr lang="en-US" sz="2800" b="1" dirty="0" smtClean="0"/>
          </a:p>
        </p:txBody>
      </p:sp>
      <p:sp>
        <p:nvSpPr>
          <p:cNvPr id="33" name="文本框 32"/>
          <p:cNvSpPr txBox="1"/>
          <p:nvPr/>
        </p:nvSpPr>
        <p:spPr>
          <a:xfrm>
            <a:off x="9437720" y="5158645"/>
            <a:ext cx="2754280" cy="400110"/>
          </a:xfrm>
          <a:prstGeom prst="rect">
            <a:avLst/>
          </a:prstGeom>
          <a:noFill/>
        </p:spPr>
        <p:txBody>
          <a:bodyPr wrap="none" rtlCol="0">
            <a:spAutoFit/>
          </a:bodyPr>
          <a:lstStyle/>
          <a:p>
            <a:r>
              <a:rPr lang="en-US" sz="2000" b="1" dirty="0" smtClean="0"/>
              <a:t>Dynamics of each nodes</a:t>
            </a:r>
            <a:endParaRPr lang="en-US" sz="2000" b="1" dirty="0"/>
          </a:p>
        </p:txBody>
      </p:sp>
      <p:sp>
        <p:nvSpPr>
          <p:cNvPr id="34" name="页脚占位符 33"/>
          <p:cNvSpPr>
            <a:spLocks noGrp="1"/>
          </p:cNvSpPr>
          <p:nvPr>
            <p:ph type="ftr" sz="quarter" idx="3"/>
          </p:nvPr>
        </p:nvSpPr>
        <p:spPr/>
        <p:txBody>
          <a:bodyPr/>
          <a:lstStyle/>
          <a:p>
            <a:r>
              <a:rPr lang="en-US" smtClean="0"/>
              <a:t>Differential Deep Learning on Graphs and its applications  ---  AAAI-2020</a:t>
            </a:r>
            <a:endParaRPr lang="en-US" dirty="0"/>
          </a:p>
        </p:txBody>
      </p:sp>
      <p:sp>
        <p:nvSpPr>
          <p:cNvPr id="35" name="灯片编号占位符 34"/>
          <p:cNvSpPr>
            <a:spLocks noGrp="1"/>
          </p:cNvSpPr>
          <p:nvPr>
            <p:ph type="sldNum" sz="quarter" idx="4"/>
          </p:nvPr>
        </p:nvSpPr>
        <p:spPr/>
        <p:txBody>
          <a:bodyPr/>
          <a:lstStyle/>
          <a:p>
            <a:fld id="{45C09EBD-42BD-6040-A64C-E9C017D82023}" type="slidenum">
              <a:rPr lang="en-US" smtClean="0"/>
              <a:pPr/>
              <a:t>6</a:t>
            </a:fld>
            <a:endParaRPr lang="en-US" dirty="0"/>
          </a:p>
        </p:txBody>
      </p:sp>
      <p:sp>
        <p:nvSpPr>
          <p:cNvPr id="37" name="文本框 36"/>
          <p:cNvSpPr txBox="1"/>
          <p:nvPr/>
        </p:nvSpPr>
        <p:spPr>
          <a:xfrm>
            <a:off x="3520963" y="5059385"/>
            <a:ext cx="490840" cy="830997"/>
          </a:xfrm>
          <a:prstGeom prst="rect">
            <a:avLst/>
          </a:prstGeom>
          <a:noFill/>
        </p:spPr>
        <p:txBody>
          <a:bodyPr wrap="none" rtlCol="0">
            <a:spAutoFit/>
          </a:bodyPr>
          <a:lstStyle/>
          <a:p>
            <a:r>
              <a:rPr lang="en-US" sz="4800" b="1" dirty="0" smtClean="0"/>
              <a:t>+</a:t>
            </a:r>
            <a:endParaRPr lang="en-US" sz="4800" b="1" dirty="0"/>
          </a:p>
        </p:txBody>
      </p:sp>
      <p:sp>
        <p:nvSpPr>
          <p:cNvPr id="38" name="文本框 37"/>
          <p:cNvSpPr txBox="1"/>
          <p:nvPr/>
        </p:nvSpPr>
        <p:spPr>
          <a:xfrm>
            <a:off x="4214480" y="5059385"/>
            <a:ext cx="1481496" cy="954107"/>
          </a:xfrm>
          <a:prstGeom prst="rect">
            <a:avLst/>
          </a:prstGeom>
          <a:noFill/>
        </p:spPr>
        <p:txBody>
          <a:bodyPr wrap="none" rtlCol="0">
            <a:spAutoFit/>
          </a:bodyPr>
          <a:lstStyle/>
          <a:p>
            <a:r>
              <a:rPr lang="en-US" sz="2800" b="1" dirty="0" smtClean="0"/>
              <a:t>Dynamic</a:t>
            </a:r>
          </a:p>
          <a:p>
            <a:r>
              <a:rPr lang="en-US" sz="2800" b="1" dirty="0" smtClean="0"/>
              <a:t>Process</a:t>
            </a:r>
            <a:endParaRPr lang="en-US" sz="2800" b="1" dirty="0"/>
          </a:p>
        </p:txBody>
      </p:sp>
      <p:sp>
        <p:nvSpPr>
          <p:cNvPr id="39" name="矩形 38"/>
          <p:cNvSpPr/>
          <p:nvPr/>
        </p:nvSpPr>
        <p:spPr>
          <a:xfrm>
            <a:off x="1791076" y="4438677"/>
            <a:ext cx="1483035" cy="307777"/>
          </a:xfrm>
          <a:prstGeom prst="rect">
            <a:avLst/>
          </a:prstGeom>
        </p:spPr>
        <p:txBody>
          <a:bodyPr wrap="none">
            <a:spAutoFit/>
          </a:bodyPr>
          <a:lstStyle/>
          <a:p>
            <a:r>
              <a:rPr lang="en-US" sz="1400" b="1" dirty="0"/>
              <a:t>Adjacency Matrix</a:t>
            </a:r>
          </a:p>
        </p:txBody>
      </p:sp>
    </p:spTree>
    <p:extLst>
      <p:ext uri="{BB962C8B-B14F-4D97-AF65-F5344CB8AC3E}">
        <p14:creationId xmlns:p14="http://schemas.microsoft.com/office/powerpoint/2010/main" val="1398921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a:stretch>
            <a:fillRect/>
          </a:stretch>
        </p:blipFill>
        <p:spPr>
          <a:xfrm>
            <a:off x="7916459" y="1341118"/>
            <a:ext cx="3970741" cy="5394088"/>
          </a:xfrm>
          <a:prstGeom prst="rect">
            <a:avLst/>
          </a:prstGeom>
        </p:spPr>
      </p:pic>
      <p:sp>
        <p:nvSpPr>
          <p:cNvPr id="2" name="标题 1"/>
          <p:cNvSpPr>
            <a:spLocks noGrp="1"/>
          </p:cNvSpPr>
          <p:nvPr>
            <p:ph type="title"/>
          </p:nvPr>
        </p:nvSpPr>
        <p:spPr/>
        <p:txBody>
          <a:bodyPr>
            <a:normAutofit/>
          </a:bodyPr>
          <a:lstStyle/>
          <a:p>
            <a:r>
              <a:rPr lang="en-US" dirty="0" smtClean="0"/>
              <a:t>Neural Dynamics on Complex Networks</a:t>
            </a:r>
            <a:endParaRPr lang="en-US" dirty="0"/>
          </a:p>
        </p:txBody>
      </p:sp>
      <mc:AlternateContent xmlns:mc="http://schemas.openxmlformats.org/markup-compatibility/2006" xmlns:a14="http://schemas.microsoft.com/office/drawing/2010/main">
        <mc:Choice Requires="a14">
          <p:sp>
            <p:nvSpPr>
              <p:cNvPr id="3" name="内容占位符 2"/>
              <p:cNvSpPr>
                <a:spLocks noGrp="1"/>
              </p:cNvSpPr>
              <p:nvPr>
                <p:ph idx="12"/>
              </p:nvPr>
            </p:nvSpPr>
            <p:spPr>
              <a:xfrm>
                <a:off x="608012" y="1379989"/>
                <a:ext cx="8091146" cy="4876800"/>
              </a:xfrm>
            </p:spPr>
            <p:txBody>
              <a:bodyPr>
                <a:normAutofit/>
              </a:bodyPr>
              <a:lstStyle/>
              <a:p>
                <a:r>
                  <a:rPr lang="en-US" dirty="0" smtClean="0"/>
                  <a:t>Our Model </a:t>
                </a:r>
                <a:r>
                  <a:rPr lang="en-US" dirty="0"/>
                  <a:t>:</a:t>
                </a:r>
                <a:endParaRPr lang="en-US" dirty="0" smtClean="0"/>
              </a:p>
              <a:p>
                <a:r>
                  <a:rPr lang="en-US" sz="2400" b="0" dirty="0" err="1" smtClean="0"/>
                  <a:t>Argmin</a:t>
                </a:r>
                <a:r>
                  <a:rPr lang="en-US" sz="2400" b="0" dirty="0" smtClean="0"/>
                  <a:t> </a:t>
                </a:r>
                <a14:m>
                  <m:oMath xmlns:m="http://schemas.openxmlformats.org/officeDocument/2006/math">
                    <m:r>
                      <a:rPr lang="en-US" sz="2400" b="0" i="1" smtClean="0">
                        <a:latin typeface="Cambria Math" panose="02040503050406030204" pitchFamily="18" charset="0"/>
                      </a:rPr>
                      <m:t>𝐿</m:t>
                    </m:r>
                    <m:r>
                      <a:rPr lang="en-US" sz="2400" b="0" i="1" smtClean="0">
                        <a:latin typeface="Cambria Math" panose="02040503050406030204" pitchFamily="18" charset="0"/>
                      </a:rPr>
                      <m:t>=</m:t>
                    </m:r>
                    <m:nary>
                      <m:naryPr>
                        <m:limLoc m:val="undOvr"/>
                        <m:ctrlPr>
                          <a:rPr lang="en-US" sz="2400" b="0" i="1" smtClean="0">
                            <a:latin typeface="Cambria Math" panose="02040503050406030204" pitchFamily="18" charset="0"/>
                          </a:rPr>
                        </m:ctrlPr>
                      </m:naryPr>
                      <m:sub>
                        <m:r>
                          <m:rPr>
                            <m:brk m:alnAt="24"/>
                          </m:rPr>
                          <a:rPr lang="en-US" sz="2400" b="0" i="1" smtClean="0">
                            <a:latin typeface="Cambria Math" panose="02040503050406030204" pitchFamily="18" charset="0"/>
                          </a:rPr>
                          <m:t>0</m:t>
                        </m:r>
                      </m:sub>
                      <m:sup>
                        <m:r>
                          <a:rPr lang="en-US" sz="2400" b="0" i="1" smtClean="0">
                            <a:latin typeface="Cambria Math" panose="02040503050406030204" pitchFamily="18" charset="0"/>
                          </a:rPr>
                          <m:t>𝑇</m:t>
                        </m:r>
                      </m:sup>
                      <m:e>
                        <m:r>
                          <a:rPr lang="en-US" sz="2400" b="0" i="1" smtClean="0">
                            <a:latin typeface="Cambria Math" panose="02040503050406030204" pitchFamily="18" charset="0"/>
                          </a:rPr>
                          <m:t>|</m:t>
                        </m:r>
                        <m:r>
                          <a:rPr lang="en-US" sz="2400" b="0" i="1" smtClean="0">
                            <a:latin typeface="Cambria Math" panose="02040503050406030204" pitchFamily="18" charset="0"/>
                          </a:rPr>
                          <m:t>𝑋</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 </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e>
                        </m:acc>
                        <m:r>
                          <a:rPr lang="en-US" sz="2400" b="0" i="1" smtClean="0">
                            <a:latin typeface="Cambria Math" panose="02040503050406030204" pitchFamily="18" charset="0"/>
                          </a:rPr>
                          <m:t>|</m:t>
                        </m:r>
                        <m:r>
                          <a:rPr lang="en-US" sz="2400" b="0" i="1" smtClean="0">
                            <a:latin typeface="Cambria Math" panose="02040503050406030204" pitchFamily="18" charset="0"/>
                          </a:rPr>
                          <m:t>𝑑𝑡</m:t>
                        </m:r>
                      </m:e>
                    </m:nary>
                  </m:oMath>
                </a14:m>
                <a:endParaRPr lang="en-US" sz="2400" b="0" dirty="0" smtClean="0"/>
              </a:p>
              <a:p>
                <a:r>
                  <a:rPr lang="en-US" sz="2400" b="0" dirty="0" err="1" smtClean="0"/>
                  <a:t>S.t.</a:t>
                </a:r>
                <a:r>
                  <a:rPr lang="en-US" sz="2400" b="0" dirty="0" smtClean="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h</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r>
                      <a:rPr lang="en-US" sz="2400" b="0" i="1" smtClean="0">
                        <a:latin typeface="Cambria Math" panose="02040503050406030204" pitchFamily="18" charset="0"/>
                      </a:rPr>
                      <m:t>𝑡𝑎𝑛h</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𝑊</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𝑒</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𝑒</m:t>
                            </m:r>
                          </m:sub>
                        </m:sSub>
                      </m:e>
                    </m: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0</m:t>
                        </m:r>
                      </m:sub>
                    </m:sSub>
                  </m:oMath>
                </a14:m>
                <a:endParaRPr lang="en-US" sz="2400" b="0" dirty="0" smtClean="0"/>
              </a:p>
              <a:p>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h</m:t>
                            </m:r>
                          </m:sub>
                        </m:sSub>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num>
                      <m:den>
                        <m:r>
                          <a:rPr lang="en-US" sz="2400" b="0" i="1" smtClean="0">
                            <a:latin typeface="Cambria Math" panose="02040503050406030204" pitchFamily="18" charset="0"/>
                          </a:rPr>
                          <m:t>𝑑𝑡</m:t>
                        </m:r>
                      </m:den>
                    </m:f>
                    <m:r>
                      <a:rPr lang="en-US" sz="2400" b="0" i="1" smtClean="0">
                        <a:latin typeface="Cambria Math" panose="02040503050406030204" pitchFamily="18" charset="0"/>
                      </a:rPr>
                      <m:t>=</m:t>
                    </m:r>
                    <m:r>
                      <a:rPr lang="en-US" sz="2400" b="0" i="1" smtClean="0">
                        <a:latin typeface="Cambria Math" panose="02040503050406030204" pitchFamily="18" charset="0"/>
                      </a:rPr>
                      <m:t>𝑅𝑒𝐿𝑢</m:t>
                    </m:r>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𝜙</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𝑋</m:t>
                            </m:r>
                          </m:e>
                          <m:sub>
                            <m:r>
                              <a:rPr lang="en-US" sz="2400" b="0" i="1" smtClean="0">
                                <a:latin typeface="Cambria Math" panose="02040503050406030204" pitchFamily="18" charset="0"/>
                                <a:ea typeface="Cambria Math" panose="02040503050406030204" pitchFamily="18" charset="0"/>
                              </a:rPr>
                              <m:t>h</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𝑡</m:t>
                            </m:r>
                          </m:e>
                        </m:d>
                        <m:r>
                          <a:rPr lang="en-US" sz="2400" b="0" i="1" smtClean="0">
                            <a:latin typeface="Cambria Math" panose="02040503050406030204" pitchFamily="18" charset="0"/>
                            <a:ea typeface="Cambria Math" panose="02040503050406030204" pitchFamily="18" charset="0"/>
                          </a:rPr>
                          <m:t>𝑊</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e>
                    </m:d>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h</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oMath>
                </a14:m>
                <a:endParaRPr lang="en-US" sz="2400" b="0" dirty="0" smtClean="0"/>
              </a:p>
              <a:p>
                <a14:m>
                  <m:oMath xmlns:m="http://schemas.openxmlformats.org/officeDocument/2006/math">
                    <m:r>
                      <a:rPr lang="en-US" sz="2400" b="0" i="1" smtClean="0">
                        <a:latin typeface="Cambria Math" panose="02040503050406030204" pitchFamily="18" charset="0"/>
                      </a:rPr>
                      <m:t>𝑋</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h</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𝑑</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𝑑</m:t>
                        </m:r>
                      </m:sub>
                    </m:sSub>
                  </m:oMath>
                </a14:m>
                <a:endParaRPr lang="en-US" sz="2400" b="0" dirty="0" smtClean="0"/>
              </a:p>
              <a:p>
                <a:pPr marL="0" indent="0">
                  <a:buNone/>
                </a:pPr>
                <a:endParaRPr lang="en-US" b="0" dirty="0" smtClean="0"/>
              </a:p>
            </p:txBody>
          </p:sp>
        </mc:Choice>
        <mc:Fallback xmlns="">
          <p:sp>
            <p:nvSpPr>
              <p:cNvPr id="3" name="内容占位符 2"/>
              <p:cNvSpPr>
                <a:spLocks noGrp="1" noRot="1" noChangeAspect="1" noMove="1" noResize="1" noEditPoints="1" noAdjustHandles="1" noChangeArrowheads="1" noChangeShapeType="1" noTextEdit="1"/>
              </p:cNvSpPr>
              <p:nvPr>
                <p:ph idx="12"/>
              </p:nvPr>
            </p:nvSpPr>
            <p:spPr>
              <a:xfrm>
                <a:off x="608012" y="1379989"/>
                <a:ext cx="8091146" cy="4876800"/>
              </a:xfrm>
              <a:blipFill>
                <a:blip r:embed="rId4"/>
                <a:stretch>
                  <a:fillRect l="-2864" t="-2625"/>
                </a:stretch>
              </a:blipFill>
            </p:spPr>
            <p:txBody>
              <a:bodyPr/>
              <a:lstStyle/>
              <a:p>
                <a:r>
                  <a:rPr lang="en-US">
                    <a:noFill/>
                  </a:rPr>
                  <a:t> </a:t>
                </a:r>
              </a:p>
            </p:txBody>
          </p:sp>
        </mc:Fallback>
      </mc:AlternateContent>
      <p:pic>
        <p:nvPicPr>
          <p:cNvPr id="5" name="图片 4"/>
          <p:cNvPicPr>
            <a:picLocks noChangeAspect="1"/>
          </p:cNvPicPr>
          <p:nvPr/>
        </p:nvPicPr>
        <p:blipFill>
          <a:blip r:embed="rId5"/>
          <a:stretch>
            <a:fillRect/>
          </a:stretch>
        </p:blipFill>
        <p:spPr>
          <a:xfrm>
            <a:off x="446257" y="2002664"/>
            <a:ext cx="7180594" cy="2752216"/>
          </a:xfrm>
          <a:prstGeom prst="rect">
            <a:avLst/>
          </a:prstGeom>
        </p:spPr>
      </p:pic>
      <p:pic>
        <p:nvPicPr>
          <p:cNvPr id="34" name="图片 33"/>
          <p:cNvPicPr>
            <a:picLocks noChangeAspect="1"/>
          </p:cNvPicPr>
          <p:nvPr/>
        </p:nvPicPr>
        <p:blipFill>
          <a:blip r:embed="rId6"/>
          <a:stretch>
            <a:fillRect/>
          </a:stretch>
        </p:blipFill>
        <p:spPr>
          <a:xfrm>
            <a:off x="273263" y="6516009"/>
            <a:ext cx="2654171" cy="241288"/>
          </a:xfrm>
          <a:prstGeom prst="rect">
            <a:avLst/>
          </a:prstGeom>
        </p:spPr>
      </p:pic>
    </p:spTree>
    <p:extLst>
      <p:ext uri="{BB962C8B-B14F-4D97-AF65-F5344CB8AC3E}">
        <p14:creationId xmlns:p14="http://schemas.microsoft.com/office/powerpoint/2010/main" val="2865228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Mechanism Discovery</a:t>
            </a:r>
            <a:endParaRPr lang="en-US" dirty="0"/>
          </a:p>
        </p:txBody>
      </p:sp>
      <p:sp>
        <p:nvSpPr>
          <p:cNvPr id="3" name="内容占位符 2"/>
          <p:cNvSpPr>
            <a:spLocks noGrp="1"/>
          </p:cNvSpPr>
          <p:nvPr>
            <p:ph idx="12"/>
          </p:nvPr>
        </p:nvSpPr>
        <p:spPr/>
        <p:txBody>
          <a:bodyPr/>
          <a:lstStyle/>
          <a:p>
            <a:r>
              <a:rPr lang="en-US" dirty="0" smtClean="0">
                <a:solidFill>
                  <a:srgbClr val="A12B1E"/>
                </a:solidFill>
              </a:rPr>
              <a:t>Goals: </a:t>
            </a:r>
            <a:r>
              <a:rPr lang="en-US" b="0" dirty="0" smtClean="0"/>
              <a:t>To </a:t>
            </a:r>
            <a:r>
              <a:rPr lang="en-US" b="0" dirty="0"/>
              <a:t>find dynamical laws of complex </a:t>
            </a:r>
            <a:r>
              <a:rPr lang="en-US" b="0" dirty="0" smtClean="0"/>
              <a:t>systems</a:t>
            </a:r>
          </a:p>
          <a:p>
            <a:r>
              <a:rPr lang="en-US" dirty="0" smtClean="0"/>
              <a:t>Graph Analysis tasks</a:t>
            </a:r>
          </a:p>
          <a:p>
            <a:pPr lvl="1"/>
            <a:r>
              <a:rPr lang="en-US" dirty="0" smtClean="0"/>
              <a:t>Density estimation vs. mechanism discovery</a:t>
            </a:r>
          </a:p>
          <a:p>
            <a:pPr lvl="1"/>
            <a:r>
              <a:rPr lang="en-US" dirty="0" smtClean="0"/>
              <a:t>Data-driven </a:t>
            </a:r>
            <a:r>
              <a:rPr lang="en-US" dirty="0"/>
              <a:t>discovery of differential </a:t>
            </a:r>
            <a:r>
              <a:rPr lang="en-US" dirty="0" smtClean="0"/>
              <a:t>equations</a:t>
            </a: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267" y="3460497"/>
            <a:ext cx="3416846" cy="2782831"/>
          </a:xfrm>
          <a:prstGeom prst="rect">
            <a:avLst/>
          </a:prstGeom>
        </p:spPr>
      </p:pic>
      <p:cxnSp>
        <p:nvCxnSpPr>
          <p:cNvPr id="10" name="Straight Arrow Connector 38"/>
          <p:cNvCxnSpPr/>
          <p:nvPr/>
        </p:nvCxnSpPr>
        <p:spPr>
          <a:xfrm>
            <a:off x="5903217" y="4466339"/>
            <a:ext cx="1183599"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1" name="矩形 10"/>
          <p:cNvSpPr/>
          <p:nvPr/>
        </p:nvSpPr>
        <p:spPr>
          <a:xfrm>
            <a:off x="6094412" y="3195629"/>
            <a:ext cx="869149" cy="1569660"/>
          </a:xfrm>
          <a:prstGeom prst="rect">
            <a:avLst/>
          </a:prstGeom>
        </p:spPr>
        <p:txBody>
          <a:bodyPr wrap="none">
            <a:spAutoFit/>
          </a:bodyPr>
          <a:lstStyle/>
          <a:p>
            <a:r>
              <a:rPr lang="en-US" sz="9600" dirty="0">
                <a:latin typeface="Helvetica Neue Light" charset="0"/>
                <a:ea typeface="Helvetica Neue Light" charset="0"/>
                <a:cs typeface="Helvetica Neue Light" charset="0"/>
                <a:sym typeface="Open Sans"/>
              </a:rPr>
              <a:t>?</a:t>
            </a:r>
            <a:endParaRPr lang="en-US" dirty="0"/>
          </a:p>
        </p:txBody>
      </p:sp>
      <p:sp>
        <p:nvSpPr>
          <p:cNvPr id="13" name="矩形 12"/>
          <p:cNvSpPr/>
          <p:nvPr/>
        </p:nvSpPr>
        <p:spPr>
          <a:xfrm>
            <a:off x="0" y="6206623"/>
            <a:ext cx="7426237" cy="369332"/>
          </a:xfrm>
          <a:prstGeom prst="rect">
            <a:avLst/>
          </a:prstGeom>
        </p:spPr>
        <p:txBody>
          <a:bodyPr wrap="square">
            <a:spAutoFit/>
          </a:bodyPr>
          <a:lstStyle/>
          <a:p>
            <a:r>
              <a:rPr lang="en-US" dirty="0" smtClean="0"/>
              <a:t>Image from </a:t>
            </a:r>
            <a:r>
              <a:rPr lang="en-US" dirty="0">
                <a:hlinkClick r:id="rId3"/>
              </a:rPr>
              <a:t>http://networksciencebook.com/chapter/4#hubs</a:t>
            </a:r>
            <a:endParaRPr lang="en-US" dirty="0"/>
          </a:p>
        </p:txBody>
      </p:sp>
      <p:sp>
        <p:nvSpPr>
          <p:cNvPr id="14" name="页脚占位符 13"/>
          <p:cNvSpPr>
            <a:spLocks noGrp="1"/>
          </p:cNvSpPr>
          <p:nvPr>
            <p:ph type="ftr" sz="quarter" idx="3"/>
          </p:nvPr>
        </p:nvSpPr>
        <p:spPr/>
        <p:txBody>
          <a:bodyPr/>
          <a:lstStyle/>
          <a:p>
            <a:r>
              <a:rPr lang="en-US" smtClean="0"/>
              <a:t>Differential Deep Learning on Graphs and its applications  ---  AAAI-2020</a:t>
            </a:r>
            <a:endParaRPr lang="en-US" dirty="0"/>
          </a:p>
        </p:txBody>
      </p:sp>
      <p:sp>
        <p:nvSpPr>
          <p:cNvPr id="15" name="灯片编号占位符 14"/>
          <p:cNvSpPr>
            <a:spLocks noGrp="1"/>
          </p:cNvSpPr>
          <p:nvPr>
            <p:ph type="sldNum" sz="quarter" idx="4"/>
          </p:nvPr>
        </p:nvSpPr>
        <p:spPr/>
        <p:txBody>
          <a:bodyPr/>
          <a:lstStyle/>
          <a:p>
            <a:fld id="{45C09EBD-42BD-6040-A64C-E9C017D82023}" type="slidenum">
              <a:rPr lang="en-US" smtClean="0"/>
              <a:pPr/>
              <a:t>8</a:t>
            </a:fld>
            <a:endParaRPr lang="en-US" dirty="0"/>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0987" y="3323955"/>
            <a:ext cx="4302815" cy="3227112"/>
          </a:xfrm>
          <a:prstGeom prst="rect">
            <a:avLst/>
          </a:prstGeom>
          <a:ln>
            <a:noFill/>
          </a:ln>
          <a:effectLst>
            <a:softEdge rad="112500"/>
          </a:effectLst>
        </p:spPr>
      </p:pic>
      <mc:AlternateContent xmlns:mc="http://schemas.openxmlformats.org/markup-compatibility/2006" xmlns:a14="http://schemas.microsoft.com/office/drawing/2010/main">
        <mc:Choice Requires="a14">
          <p:sp>
            <p:nvSpPr>
              <p:cNvPr id="12" name="矩形 11"/>
              <p:cNvSpPr/>
              <p:nvPr/>
            </p:nvSpPr>
            <p:spPr>
              <a:xfrm>
                <a:off x="9492394" y="3421453"/>
                <a:ext cx="665567" cy="7938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chemeClr val="tx1">
                                  <a:lumMod val="95000"/>
                                  <a:lumOff val="5000"/>
                                </a:schemeClr>
                              </a:solidFill>
                              <a:latin typeface="Cambria Math" panose="02040503050406030204" pitchFamily="18" charset="0"/>
                            </a:rPr>
                          </m:ctrlPr>
                        </m:fPr>
                        <m:num>
                          <m:r>
                            <a:rPr lang="en-US" sz="2400" b="1" i="1">
                              <a:solidFill>
                                <a:schemeClr val="tx1">
                                  <a:lumMod val="95000"/>
                                  <a:lumOff val="5000"/>
                                </a:schemeClr>
                              </a:solidFill>
                              <a:latin typeface="Cambria Math" panose="02040503050406030204" pitchFamily="18" charset="0"/>
                            </a:rPr>
                            <m:t>𝒅𝑿</m:t>
                          </m:r>
                        </m:num>
                        <m:den>
                          <m:r>
                            <a:rPr lang="en-US" sz="2400" b="1" i="1">
                              <a:solidFill>
                                <a:schemeClr val="tx1">
                                  <a:lumMod val="95000"/>
                                  <a:lumOff val="5000"/>
                                </a:schemeClr>
                              </a:solidFill>
                              <a:latin typeface="Cambria Math" panose="02040503050406030204" pitchFamily="18" charset="0"/>
                            </a:rPr>
                            <m:t>𝒅𝒕</m:t>
                          </m:r>
                        </m:den>
                      </m:f>
                    </m:oMath>
                  </m:oMathPara>
                </a14:m>
                <a:endParaRPr lang="en-US" sz="2400" dirty="0">
                  <a:solidFill>
                    <a:schemeClr val="tx1">
                      <a:lumMod val="95000"/>
                      <a:lumOff val="5000"/>
                    </a:schemeClr>
                  </a:solidFill>
                </a:endParaRPr>
              </a:p>
            </p:txBody>
          </p:sp>
        </mc:Choice>
        <mc:Fallback xmlns="">
          <p:sp>
            <p:nvSpPr>
              <p:cNvPr id="12" name="矩形 11"/>
              <p:cNvSpPr>
                <a:spLocks noRot="1" noChangeAspect="1" noMove="1" noResize="1" noEditPoints="1" noAdjustHandles="1" noChangeArrowheads="1" noChangeShapeType="1" noTextEdit="1"/>
              </p:cNvSpPr>
              <p:nvPr/>
            </p:nvSpPr>
            <p:spPr>
              <a:xfrm>
                <a:off x="9492394" y="3421453"/>
                <a:ext cx="665567" cy="79387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13969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smtClean="0"/>
              <a:t>Dynamical Origins of Distribution Functions</a:t>
            </a:r>
            <a:endParaRPr lang="en-US" b="1" dirty="0"/>
          </a:p>
        </p:txBody>
      </p:sp>
      <p:sp>
        <p:nvSpPr>
          <p:cNvPr id="3" name="内容占位符 2"/>
          <p:cNvSpPr>
            <a:spLocks noGrp="1"/>
          </p:cNvSpPr>
          <p:nvPr>
            <p:ph idx="12"/>
          </p:nvPr>
        </p:nvSpPr>
        <p:spPr>
          <a:xfrm>
            <a:off x="608011" y="1379989"/>
            <a:ext cx="7192597" cy="4876800"/>
          </a:xfrm>
        </p:spPr>
        <p:txBody>
          <a:bodyPr>
            <a:normAutofit/>
          </a:bodyPr>
          <a:lstStyle/>
          <a:p>
            <a:r>
              <a:rPr lang="en-US" dirty="0">
                <a:latin typeface="+mn-ea"/>
              </a:rPr>
              <a:t>A theorem </a:t>
            </a:r>
            <a:r>
              <a:rPr lang="en-US" dirty="0" smtClean="0">
                <a:latin typeface="+mn-ea"/>
              </a:rPr>
              <a:t>constructing</a:t>
            </a:r>
            <a:r>
              <a:rPr lang="en-US" dirty="0" smtClean="0"/>
              <a:t> </a:t>
            </a:r>
            <a:r>
              <a:rPr lang="en-US" dirty="0"/>
              <a:t>dynamic </a:t>
            </a:r>
            <a:r>
              <a:rPr lang="en-US" altLang="zh-CN" dirty="0"/>
              <a:t>systems</a:t>
            </a:r>
            <a:r>
              <a:rPr lang="en-US" dirty="0"/>
              <a:t> described by Differential Equations which generate the observed </a:t>
            </a:r>
            <a:r>
              <a:rPr lang="en-US" dirty="0" smtClean="0"/>
              <a:t>distribution</a:t>
            </a:r>
          </a:p>
          <a:p>
            <a:pPr marL="0" indent="0">
              <a:buNone/>
            </a:pPr>
            <a:endParaRPr lang="en-US" dirty="0"/>
          </a:p>
        </p:txBody>
      </p:sp>
      <p:sp>
        <p:nvSpPr>
          <p:cNvPr id="4" name="灯片编号占位符 3"/>
          <p:cNvSpPr>
            <a:spLocks noGrp="1"/>
          </p:cNvSpPr>
          <p:nvPr>
            <p:ph type="sldNum" sz="quarter" idx="4294967295"/>
          </p:nvPr>
        </p:nvSpPr>
        <p:spPr>
          <a:xfrm>
            <a:off x="10880725" y="6459538"/>
            <a:ext cx="1311275" cy="365125"/>
          </a:xfrm>
        </p:spPr>
        <p:txBody>
          <a:bodyPr/>
          <a:lstStyle/>
          <a:p>
            <a:fld id="{0CFEC368-1D7A-4F81-ABF6-AE0E36BAF64C}" type="slidenum">
              <a:rPr lang="en-US" smtClean="0"/>
              <a:pPr/>
              <a:t>9</a:t>
            </a:fld>
            <a:endParaRPr lang="en-US"/>
          </a:p>
        </p:txBody>
      </p:sp>
      <p:sp>
        <p:nvSpPr>
          <p:cNvPr id="44" name="内容占位符 2"/>
          <p:cNvSpPr txBox="1">
            <a:spLocks/>
          </p:cNvSpPr>
          <p:nvPr/>
        </p:nvSpPr>
        <p:spPr>
          <a:xfrm>
            <a:off x="609600" y="1600200"/>
            <a:ext cx="109728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dirty="0"/>
          </a:p>
        </p:txBody>
      </p:sp>
      <p:sp>
        <p:nvSpPr>
          <p:cNvPr id="16" name="灯片编号占位符 3"/>
          <p:cNvSpPr txBox="1">
            <a:spLocks/>
          </p:cNvSpPr>
          <p:nvPr/>
        </p:nvSpPr>
        <p:spPr>
          <a:xfrm>
            <a:off x="7553920" y="18288"/>
            <a:ext cx="14224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9</a:t>
            </a:fld>
            <a:endParaRPr lang="en-US"/>
          </a:p>
        </p:txBody>
      </p:sp>
      <p:grpSp>
        <p:nvGrpSpPr>
          <p:cNvPr id="5" name="组合 4"/>
          <p:cNvGrpSpPr/>
          <p:nvPr/>
        </p:nvGrpSpPr>
        <p:grpSpPr>
          <a:xfrm>
            <a:off x="8043486" y="1106595"/>
            <a:ext cx="4018956" cy="3372670"/>
            <a:chOff x="479585" y="1430947"/>
            <a:chExt cx="6752474" cy="5666613"/>
          </a:xfrm>
        </p:grpSpPr>
        <p:cxnSp>
          <p:nvCxnSpPr>
            <p:cNvPr id="20" name="直接连接符 19"/>
            <p:cNvCxnSpPr/>
            <p:nvPr/>
          </p:nvCxnSpPr>
          <p:spPr>
            <a:xfrm>
              <a:off x="3452517" y="2512265"/>
              <a:ext cx="0" cy="1790347"/>
            </a:xfrm>
            <a:prstGeom prst="line">
              <a:avLst/>
            </a:prstGeom>
            <a:ln w="38100" cap="flat" cmpd="sng" algn="ctr">
              <a:solidFill>
                <a:srgbClr val="FF0000"/>
              </a:solidFill>
              <a:prstDash val="dash"/>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1" name="直接连接符 20"/>
            <p:cNvCxnSpPr/>
            <p:nvPr/>
          </p:nvCxnSpPr>
          <p:spPr>
            <a:xfrm flipH="1">
              <a:off x="1664905" y="4361714"/>
              <a:ext cx="1700901" cy="748026"/>
            </a:xfrm>
            <a:prstGeom prst="line">
              <a:avLst/>
            </a:prstGeom>
            <a:ln w="38100" cap="flat" cmpd="sng" algn="ctr">
              <a:solidFill>
                <a:srgbClr val="FF0000"/>
              </a:solidFill>
              <a:prstDash val="dash"/>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2" name="直接连接符 21"/>
            <p:cNvCxnSpPr/>
            <p:nvPr/>
          </p:nvCxnSpPr>
          <p:spPr>
            <a:xfrm>
              <a:off x="3224760" y="2355827"/>
              <a:ext cx="2086015" cy="2784691"/>
            </a:xfrm>
            <a:prstGeom prst="line">
              <a:avLst/>
            </a:prstGeom>
            <a:ln w="38100" cap="flat" cmpd="sng" algn="ctr">
              <a:solidFill>
                <a:srgbClr val="FF0000"/>
              </a:solidFill>
              <a:prstDash val="dash"/>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3" name="直接连接符 22"/>
            <p:cNvCxnSpPr/>
            <p:nvPr/>
          </p:nvCxnSpPr>
          <p:spPr>
            <a:xfrm flipH="1">
              <a:off x="1468912" y="2512264"/>
              <a:ext cx="2086015" cy="2784691"/>
            </a:xfrm>
            <a:prstGeom prst="line">
              <a:avLst/>
            </a:prstGeom>
            <a:ln w="38100" cap="flat" cmpd="sng" algn="ctr">
              <a:solidFill>
                <a:srgbClr val="FF0000"/>
              </a:solidFill>
              <a:prstDash val="dash"/>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4" name="直接连接符 23"/>
            <p:cNvCxnSpPr/>
            <p:nvPr/>
          </p:nvCxnSpPr>
          <p:spPr>
            <a:xfrm>
              <a:off x="1735544" y="5168437"/>
              <a:ext cx="3639395" cy="0"/>
            </a:xfrm>
            <a:prstGeom prst="line">
              <a:avLst/>
            </a:prstGeom>
            <a:ln w="38100" cap="flat" cmpd="sng" algn="ctr">
              <a:solidFill>
                <a:srgbClr val="FF0000"/>
              </a:solidFill>
              <a:prstDash val="dash"/>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5" name="直接连接符 24"/>
            <p:cNvCxnSpPr/>
            <p:nvPr/>
          </p:nvCxnSpPr>
          <p:spPr>
            <a:xfrm>
              <a:off x="3499812" y="4365781"/>
              <a:ext cx="1818598" cy="799786"/>
            </a:xfrm>
            <a:prstGeom prst="line">
              <a:avLst/>
            </a:prstGeom>
            <a:ln w="38100" cap="flat" cmpd="sng" algn="ctr">
              <a:solidFill>
                <a:srgbClr val="FF0000"/>
              </a:solidFill>
              <a:prstDash val="dash"/>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sp>
          <p:nvSpPr>
            <p:cNvPr id="26" name="矩形 7"/>
            <p:cNvSpPr>
              <a:spLocks noChangeArrowheads="1"/>
            </p:cNvSpPr>
            <p:nvPr/>
          </p:nvSpPr>
          <p:spPr bwMode="auto">
            <a:xfrm>
              <a:off x="1886763" y="1430947"/>
              <a:ext cx="3214171" cy="77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en-US" altLang="zh-CN" sz="2400" b="1" dirty="0" smtClean="0">
                  <a:solidFill>
                    <a:srgbClr val="2FFF8D"/>
                  </a:solidFill>
                  <a:latin typeface="Century Gothic" pitchFamily="34" charset="0"/>
                </a:rPr>
                <a:t>Distribution</a:t>
              </a:r>
              <a:endParaRPr lang="zh-CN" altLang="en-US" sz="2400" b="1" dirty="0">
                <a:solidFill>
                  <a:srgbClr val="2FFF8D"/>
                </a:solidFill>
                <a:latin typeface="Century Gothic" pitchFamily="34" charset="0"/>
              </a:endParaRPr>
            </a:p>
          </p:txBody>
        </p:sp>
        <p:sp>
          <p:nvSpPr>
            <p:cNvPr id="27" name="矩形 7"/>
            <p:cNvSpPr>
              <a:spLocks noChangeArrowheads="1"/>
            </p:cNvSpPr>
            <p:nvPr/>
          </p:nvSpPr>
          <p:spPr bwMode="auto">
            <a:xfrm>
              <a:off x="479585" y="5701355"/>
              <a:ext cx="2370640" cy="139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400" b="1" dirty="0" smtClean="0">
                  <a:solidFill>
                    <a:srgbClr val="007A37"/>
                  </a:solidFill>
                  <a:latin typeface="Century Gothic" pitchFamily="34" charset="0"/>
                </a:rPr>
                <a:t>Survival </a:t>
              </a:r>
            </a:p>
            <a:p>
              <a:pPr defTabSz="914400" fontAlgn="base">
                <a:spcBef>
                  <a:spcPct val="0"/>
                </a:spcBef>
                <a:spcAft>
                  <a:spcPct val="0"/>
                </a:spcAft>
              </a:pPr>
              <a:r>
                <a:rPr lang="en-US" altLang="zh-CN" sz="2400" b="1" dirty="0" smtClean="0">
                  <a:solidFill>
                    <a:srgbClr val="007A37"/>
                  </a:solidFill>
                  <a:latin typeface="Century Gothic" pitchFamily="34" charset="0"/>
                </a:rPr>
                <a:t>Analysis</a:t>
              </a:r>
              <a:endParaRPr lang="zh-CN" altLang="en-US" sz="2400" b="1" dirty="0">
                <a:solidFill>
                  <a:srgbClr val="007A37"/>
                </a:solidFill>
                <a:latin typeface="Century Gothic" pitchFamily="34" charset="0"/>
              </a:endParaRPr>
            </a:p>
          </p:txBody>
        </p:sp>
        <p:sp>
          <p:nvSpPr>
            <p:cNvPr id="28" name="矩形 7"/>
            <p:cNvSpPr>
              <a:spLocks noChangeArrowheads="1"/>
            </p:cNvSpPr>
            <p:nvPr/>
          </p:nvSpPr>
          <p:spPr bwMode="auto">
            <a:xfrm>
              <a:off x="3695456" y="5754129"/>
              <a:ext cx="3536603" cy="110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fontAlgn="base">
                <a:spcBef>
                  <a:spcPct val="0"/>
                </a:spcBef>
                <a:spcAft>
                  <a:spcPct val="0"/>
                </a:spcAft>
              </a:pPr>
              <a:r>
                <a:rPr lang="en-US" altLang="zh-CN" sz="2400" b="1" dirty="0" smtClean="0">
                  <a:solidFill>
                    <a:srgbClr val="00DE64"/>
                  </a:solidFill>
                  <a:latin typeface="Century Gothic" pitchFamily="34" charset="0"/>
                </a:rPr>
                <a:t>Dynamic System</a:t>
              </a:r>
            </a:p>
            <a:p>
              <a:pPr algn="ctr" defTabSz="914400" fontAlgn="base">
                <a:spcBef>
                  <a:spcPct val="0"/>
                </a:spcBef>
                <a:spcAft>
                  <a:spcPct val="0"/>
                </a:spcAft>
              </a:pPr>
              <a:r>
                <a:rPr lang="en-US" altLang="zh-CN" sz="2400" b="1" dirty="0">
                  <a:solidFill>
                    <a:srgbClr val="00DE64"/>
                  </a:solidFill>
                  <a:latin typeface="Century Gothic" pitchFamily="34" charset="0"/>
                </a:rPr>
                <a:t>O</a:t>
              </a:r>
              <a:r>
                <a:rPr lang="en-US" altLang="zh-CN" sz="2400" b="1" dirty="0" smtClean="0">
                  <a:solidFill>
                    <a:srgbClr val="00DE64"/>
                  </a:solidFill>
                  <a:latin typeface="Century Gothic" pitchFamily="34" charset="0"/>
                </a:rPr>
                <a:t>DE</a:t>
              </a:r>
            </a:p>
          </p:txBody>
        </p:sp>
        <p:sp>
          <p:nvSpPr>
            <p:cNvPr id="29" name="矩形 7"/>
            <p:cNvSpPr>
              <a:spLocks noChangeArrowheads="1"/>
            </p:cNvSpPr>
            <p:nvPr/>
          </p:nvSpPr>
          <p:spPr bwMode="auto">
            <a:xfrm>
              <a:off x="3062059" y="4597106"/>
              <a:ext cx="808567" cy="41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b="1" dirty="0" smtClean="0">
                  <a:solidFill>
                    <a:srgbClr val="00B050"/>
                  </a:solidFill>
                  <a:latin typeface="Century Gothic" pitchFamily="34" charset="0"/>
                </a:rPr>
                <a:t>Data</a:t>
              </a:r>
              <a:endParaRPr lang="zh-CN" altLang="en-US" b="1" dirty="0">
                <a:solidFill>
                  <a:srgbClr val="00B050"/>
                </a:solidFill>
                <a:latin typeface="Century Gothic" pitchFamily="34" charset="0"/>
              </a:endParaRPr>
            </a:p>
          </p:txBody>
        </p:sp>
        <p:sp>
          <p:nvSpPr>
            <p:cNvPr id="30" name="椭圆 29"/>
            <p:cNvSpPr/>
            <p:nvPr/>
          </p:nvSpPr>
          <p:spPr>
            <a:xfrm>
              <a:off x="2997595" y="2042663"/>
              <a:ext cx="909850" cy="909848"/>
            </a:xfrm>
            <a:prstGeom prst="ellipse">
              <a:avLst/>
            </a:prstGeom>
            <a:solidFill>
              <a:srgbClr val="2FFF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31" name="椭圆 30"/>
            <p:cNvSpPr/>
            <p:nvPr/>
          </p:nvSpPr>
          <p:spPr>
            <a:xfrm>
              <a:off x="4834133" y="4685593"/>
              <a:ext cx="909850" cy="909849"/>
            </a:xfrm>
            <a:prstGeom prst="ellipse">
              <a:avLst/>
            </a:prstGeom>
            <a:solidFill>
              <a:srgbClr val="00DE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32" name="椭圆 31"/>
            <p:cNvSpPr/>
            <p:nvPr/>
          </p:nvSpPr>
          <p:spPr>
            <a:xfrm>
              <a:off x="1092284" y="4700268"/>
              <a:ext cx="909850" cy="90984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33" name="椭圆 32"/>
            <p:cNvSpPr/>
            <p:nvPr/>
          </p:nvSpPr>
          <p:spPr>
            <a:xfrm>
              <a:off x="3183280" y="4048635"/>
              <a:ext cx="548470" cy="548470"/>
            </a:xfrm>
            <a:prstGeom prst="ellipse">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grpSp>
      <p:sp>
        <p:nvSpPr>
          <p:cNvPr id="6" name="页脚占位符 5"/>
          <p:cNvSpPr>
            <a:spLocks noGrp="1"/>
          </p:cNvSpPr>
          <p:nvPr>
            <p:ph type="ftr" sz="quarter" idx="3"/>
          </p:nvPr>
        </p:nvSpPr>
        <p:spPr/>
        <p:txBody>
          <a:bodyPr/>
          <a:lstStyle/>
          <a:p>
            <a:r>
              <a:rPr lang="en-US" smtClean="0"/>
              <a:t>Differential Deep Learning on Graphs and its applications  ---  AAAI-2020</a:t>
            </a:r>
            <a:endParaRPr lang="en-US" dirty="0"/>
          </a:p>
        </p:txBody>
      </p:sp>
      <p:grpSp>
        <p:nvGrpSpPr>
          <p:cNvPr id="34" name="组合 33"/>
          <p:cNvGrpSpPr/>
          <p:nvPr/>
        </p:nvGrpSpPr>
        <p:grpSpPr>
          <a:xfrm>
            <a:off x="903382" y="4715852"/>
            <a:ext cx="10593218" cy="1872601"/>
            <a:chOff x="903382" y="4715852"/>
            <a:chExt cx="10593218" cy="1872601"/>
          </a:xfrm>
        </p:grpSpPr>
        <p:grpSp>
          <p:nvGrpSpPr>
            <p:cNvPr id="35" name="组合 34"/>
            <p:cNvGrpSpPr/>
            <p:nvPr/>
          </p:nvGrpSpPr>
          <p:grpSpPr>
            <a:xfrm>
              <a:off x="1764544" y="5153048"/>
              <a:ext cx="1479012" cy="1287551"/>
              <a:chOff x="-4292888" y="3979522"/>
              <a:chExt cx="1609214" cy="1400899"/>
            </a:xfrm>
          </p:grpSpPr>
          <p:sp>
            <p:nvSpPr>
              <p:cNvPr id="53" name="六边形 52"/>
              <p:cNvSpPr/>
              <p:nvPr/>
            </p:nvSpPr>
            <p:spPr>
              <a:xfrm rot="19700829">
                <a:off x="-4292888" y="3979522"/>
                <a:ext cx="1609214" cy="1400899"/>
              </a:xfrm>
              <a:prstGeom prst="hexagon">
                <a:avLst>
                  <a:gd name="adj" fmla="val 30369"/>
                  <a:gd name="vf" fmla="val 115470"/>
                </a:avLst>
              </a:prstGeom>
              <a:solidFill>
                <a:srgbClr val="2FF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4096958" y="4466350"/>
                <a:ext cx="1217355" cy="401846"/>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Input</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3879366" y="5478975"/>
              <a:ext cx="440330" cy="843553"/>
              <a:chOff x="3879366" y="5465266"/>
              <a:chExt cx="440330" cy="843553"/>
            </a:xfrm>
          </p:grpSpPr>
          <p:sp>
            <p:nvSpPr>
              <p:cNvPr id="51" name="上箭头 50"/>
              <p:cNvSpPr/>
              <p:nvPr/>
            </p:nvSpPr>
            <p:spPr>
              <a:xfrm rot="16200000">
                <a:off x="3902982" y="5892106"/>
                <a:ext cx="393097" cy="440330"/>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52" name="上箭头 51"/>
              <p:cNvSpPr/>
              <p:nvPr/>
            </p:nvSpPr>
            <p:spPr>
              <a:xfrm rot="5400000">
                <a:off x="3902982" y="5441650"/>
                <a:ext cx="393097" cy="440330"/>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grpSp>
        <p:grpSp>
          <p:nvGrpSpPr>
            <p:cNvPr id="37" name="组合 36"/>
            <p:cNvGrpSpPr/>
            <p:nvPr/>
          </p:nvGrpSpPr>
          <p:grpSpPr>
            <a:xfrm>
              <a:off x="7597555" y="5465266"/>
              <a:ext cx="440330" cy="870970"/>
              <a:chOff x="7597555" y="5471406"/>
              <a:chExt cx="440330" cy="870970"/>
            </a:xfrm>
          </p:grpSpPr>
          <p:sp>
            <p:nvSpPr>
              <p:cNvPr id="49" name="上箭头 48"/>
              <p:cNvSpPr/>
              <p:nvPr/>
            </p:nvSpPr>
            <p:spPr>
              <a:xfrm rot="16200000">
                <a:off x="7621171" y="5925663"/>
                <a:ext cx="393097" cy="440330"/>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50" name="上箭头 49"/>
              <p:cNvSpPr/>
              <p:nvPr/>
            </p:nvSpPr>
            <p:spPr>
              <a:xfrm rot="5400000">
                <a:off x="7621171" y="5447790"/>
                <a:ext cx="393097" cy="440330"/>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grpSp>
        <p:grpSp>
          <p:nvGrpSpPr>
            <p:cNvPr id="38" name="组合 37"/>
            <p:cNvGrpSpPr/>
            <p:nvPr/>
          </p:nvGrpSpPr>
          <p:grpSpPr>
            <a:xfrm>
              <a:off x="5349985" y="5153048"/>
              <a:ext cx="1527239" cy="1329535"/>
              <a:chOff x="2435037" y="3954496"/>
              <a:chExt cx="1661687" cy="1446579"/>
            </a:xfrm>
          </p:grpSpPr>
          <p:sp>
            <p:nvSpPr>
              <p:cNvPr id="47" name="六边形 46"/>
              <p:cNvSpPr/>
              <p:nvPr/>
            </p:nvSpPr>
            <p:spPr>
              <a:xfrm rot="19700829">
                <a:off x="2435037" y="3954496"/>
                <a:ext cx="1661687" cy="1446579"/>
              </a:xfrm>
              <a:prstGeom prst="hexagon">
                <a:avLst>
                  <a:gd name="adj" fmla="val 30369"/>
                  <a:gd name="vf" fmla="val 115470"/>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48" name="文本框 47"/>
              <p:cNvSpPr txBox="1"/>
              <p:nvPr/>
            </p:nvSpPr>
            <p:spPr>
              <a:xfrm>
                <a:off x="2484405" y="4350740"/>
                <a:ext cx="1581107" cy="703230"/>
              </a:xfrm>
              <a:prstGeom prst="rect">
                <a:avLst/>
              </a:prstGeom>
              <a:noFill/>
            </p:spPr>
            <p:txBody>
              <a:bodyPr wrap="square" rtlCol="0">
                <a:spAutoFit/>
              </a:bodyPr>
              <a:lstStyle/>
              <a:p>
                <a:pPr algn="ctr"/>
                <a:r>
                  <a:rPr lang="en-US" altLang="zh-CN" b="1" dirty="0">
                    <a:solidFill>
                      <a:schemeClr val="bg1"/>
                    </a:solidFill>
                  </a:rPr>
                  <a:t>Dynamical system</a:t>
                </a:r>
                <a:endParaRPr lang="zh-CN" altLang="en-US" b="1" dirty="0">
                  <a:solidFill>
                    <a:schemeClr val="bg1"/>
                  </a:solidFill>
                </a:endParaRPr>
              </a:p>
            </p:txBody>
          </p:sp>
        </p:grpSp>
        <p:grpSp>
          <p:nvGrpSpPr>
            <p:cNvPr id="39" name="组合 38"/>
            <p:cNvGrpSpPr/>
            <p:nvPr/>
          </p:nvGrpSpPr>
          <p:grpSpPr>
            <a:xfrm>
              <a:off x="8983652" y="5153048"/>
              <a:ext cx="1648852" cy="1435405"/>
              <a:chOff x="11122527" y="4154005"/>
              <a:chExt cx="1794006" cy="1561769"/>
            </a:xfrm>
          </p:grpSpPr>
          <p:sp>
            <p:nvSpPr>
              <p:cNvPr id="43" name="六边形 42"/>
              <p:cNvSpPr/>
              <p:nvPr/>
            </p:nvSpPr>
            <p:spPr>
              <a:xfrm rot="19700829">
                <a:off x="11122527" y="4154005"/>
                <a:ext cx="1794006" cy="1561769"/>
              </a:xfrm>
              <a:prstGeom prst="hexagon">
                <a:avLst>
                  <a:gd name="adj" fmla="val 30369"/>
                  <a:gd name="vf" fmla="val 115470"/>
                </a:avLst>
              </a:prstGeom>
              <a:solidFill>
                <a:srgbClr val="00DE64"/>
              </a:solidFill>
              <a:ln>
                <a:solidFill>
                  <a:srgbClr val="2FF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六边形 44"/>
              <p:cNvSpPr/>
              <p:nvPr/>
            </p:nvSpPr>
            <p:spPr>
              <a:xfrm rot="19700829">
                <a:off x="11252452" y="4267110"/>
                <a:ext cx="1534157" cy="1335558"/>
              </a:xfrm>
              <a:prstGeom prst="hexagon">
                <a:avLst>
                  <a:gd name="adj" fmla="val 30369"/>
                  <a:gd name="vf" fmla="val 11547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11295240" y="4708601"/>
                <a:ext cx="1454252" cy="368358"/>
              </a:xfrm>
              <a:prstGeom prst="rect">
                <a:avLst/>
              </a:prstGeom>
              <a:noFill/>
            </p:spPr>
            <p:txBody>
              <a:bodyPr wrap="square"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Output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903382" y="4715852"/>
              <a:ext cx="3413076" cy="369332"/>
            </a:xfrm>
            <a:prstGeom prst="rect">
              <a:avLst/>
            </a:prstGeom>
            <a:noFill/>
          </p:spPr>
          <p:txBody>
            <a:bodyPr wrap="square" rtlCol="0">
              <a:spAutoFit/>
            </a:bodyPr>
            <a:lstStyle/>
            <a:p>
              <a:pPr algn="ctr"/>
              <a:r>
                <a:rPr lang="en-US" altLang="zh-CN" b="1" u="sng" dirty="0"/>
                <a:t>S</a:t>
              </a:r>
              <a:r>
                <a:rPr lang="en-US" altLang="zh-CN" b="1" u="sng" dirty="0" smtClean="0"/>
                <a:t>tochastic, </a:t>
              </a:r>
              <a:r>
                <a:rPr lang="en-US" b="1" u="sng" dirty="0" smtClean="0"/>
                <a:t>linear</a:t>
              </a:r>
              <a:endParaRPr lang="en-US" b="1" u="sng" dirty="0"/>
            </a:p>
          </p:txBody>
        </p:sp>
        <p:sp>
          <p:nvSpPr>
            <p:cNvPr id="41" name="文本框 40"/>
            <p:cNvSpPr txBox="1"/>
            <p:nvPr/>
          </p:nvSpPr>
          <p:spPr>
            <a:xfrm>
              <a:off x="4203824" y="4715852"/>
              <a:ext cx="3991461" cy="369332"/>
            </a:xfrm>
            <a:prstGeom prst="rect">
              <a:avLst/>
            </a:prstGeom>
            <a:noFill/>
          </p:spPr>
          <p:txBody>
            <a:bodyPr wrap="square" rtlCol="0">
              <a:spAutoFit/>
            </a:bodyPr>
            <a:lstStyle/>
            <a:p>
              <a:pPr algn="ctr"/>
              <a:r>
                <a:rPr lang="en-US" altLang="zh-CN" b="1" u="sng" dirty="0" smtClean="0"/>
                <a:t>Deterministic</a:t>
              </a:r>
              <a:r>
                <a:rPr lang="en-US" altLang="zh-CN" b="1" u="sng" dirty="0"/>
                <a:t>, nonlinear</a:t>
              </a:r>
              <a:endParaRPr lang="en-US" b="1" u="sng" dirty="0"/>
            </a:p>
          </p:txBody>
        </p:sp>
        <p:sp>
          <p:nvSpPr>
            <p:cNvPr id="42" name="文本框 41"/>
            <p:cNvSpPr txBox="1"/>
            <p:nvPr/>
          </p:nvSpPr>
          <p:spPr>
            <a:xfrm>
              <a:off x="8165327" y="4715852"/>
              <a:ext cx="3331273" cy="369332"/>
            </a:xfrm>
            <a:prstGeom prst="rect">
              <a:avLst/>
            </a:prstGeom>
            <a:noFill/>
          </p:spPr>
          <p:txBody>
            <a:bodyPr wrap="square" rtlCol="0">
              <a:spAutoFit/>
            </a:bodyPr>
            <a:lstStyle/>
            <a:p>
              <a:pPr algn="ctr"/>
              <a:r>
                <a:rPr lang="en-US" b="1" u="sng" dirty="0" smtClean="0"/>
                <a:t>Complex Pattern</a:t>
              </a:r>
              <a:endParaRPr lang="en-US" b="1" u="sng" dirty="0"/>
            </a:p>
          </p:txBody>
        </p:sp>
      </p:grpSp>
      <p:sp>
        <p:nvSpPr>
          <p:cNvPr id="55" name="文本框 54"/>
          <p:cNvSpPr txBox="1"/>
          <p:nvPr/>
        </p:nvSpPr>
        <p:spPr>
          <a:xfrm>
            <a:off x="-221711" y="5372933"/>
            <a:ext cx="2088231" cy="646331"/>
          </a:xfrm>
          <a:prstGeom prst="rect">
            <a:avLst/>
          </a:prstGeom>
          <a:noFill/>
        </p:spPr>
        <p:txBody>
          <a:bodyPr wrap="square" rtlCol="0">
            <a:spAutoFit/>
          </a:bodyPr>
          <a:lstStyle/>
          <a:p>
            <a:pPr algn="ctr"/>
            <a:r>
              <a:rPr lang="en-US" b="1" dirty="0" smtClean="0"/>
              <a:t>Forward: data generation</a:t>
            </a:r>
            <a:endParaRPr lang="en-US" b="1" dirty="0"/>
          </a:p>
        </p:txBody>
      </p:sp>
      <p:sp>
        <p:nvSpPr>
          <p:cNvPr id="56" name="文本框 55"/>
          <p:cNvSpPr txBox="1"/>
          <p:nvPr/>
        </p:nvSpPr>
        <p:spPr>
          <a:xfrm>
            <a:off x="10478979" y="5013176"/>
            <a:ext cx="1781663" cy="1200329"/>
          </a:xfrm>
          <a:prstGeom prst="rect">
            <a:avLst/>
          </a:prstGeom>
          <a:noFill/>
        </p:spPr>
        <p:txBody>
          <a:bodyPr wrap="square" rtlCol="0">
            <a:spAutoFit/>
          </a:bodyPr>
          <a:lstStyle/>
          <a:p>
            <a:pPr algn="ctr"/>
            <a:r>
              <a:rPr lang="en-US" b="1" dirty="0" smtClean="0"/>
              <a:t>Backward: system identification/Learning</a:t>
            </a:r>
            <a:endParaRPr lang="en-US" b="1" dirty="0"/>
          </a:p>
        </p:txBody>
      </p:sp>
    </p:spTree>
    <p:extLst>
      <p:ext uri="{BB962C8B-B14F-4D97-AF65-F5344CB8AC3E}">
        <p14:creationId xmlns:p14="http://schemas.microsoft.com/office/powerpoint/2010/main" val="225297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22674</TotalTime>
  <Words>885</Words>
  <Application>Microsoft Office PowerPoint</Application>
  <PresentationFormat>宽屏</PresentationFormat>
  <Paragraphs>172</Paragraphs>
  <Slides>14</Slides>
  <Notes>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14</vt:i4>
      </vt:variant>
    </vt:vector>
  </HeadingPairs>
  <TitlesOfParts>
    <vt:vector size="28" baseType="lpstr">
      <vt:lpstr>Helvetica Neue</vt:lpstr>
      <vt:lpstr>Helvetica Neue Light</vt:lpstr>
      <vt:lpstr>Open Sans</vt:lpstr>
      <vt:lpstr>DengXian</vt:lpstr>
      <vt:lpstr>宋体</vt:lpstr>
      <vt:lpstr>微软雅黑</vt:lpstr>
      <vt:lpstr>Arial</vt:lpstr>
      <vt:lpstr>Calibri</vt:lpstr>
      <vt:lpstr>Calibri Light</vt:lpstr>
      <vt:lpstr>Cambria Math</vt:lpstr>
      <vt:lpstr>Century Gothic</vt:lpstr>
      <vt:lpstr>Courier New</vt:lpstr>
      <vt:lpstr>Wingdings</vt:lpstr>
      <vt:lpstr>Retrospect</vt:lpstr>
      <vt:lpstr>PowerPoint 演示文稿</vt:lpstr>
      <vt:lpstr>This Tutorial</vt:lpstr>
      <vt:lpstr>This Tutorial</vt:lpstr>
      <vt:lpstr>Molecular Graph Generation</vt:lpstr>
      <vt:lpstr>MoFlow: An Invertible Flow Model for Generating Molecular Graphs</vt:lpstr>
      <vt:lpstr>Learning Dynamics on Graphs</vt:lpstr>
      <vt:lpstr>Neural Dynamics on Complex Networks</vt:lpstr>
      <vt:lpstr>Mechanism Discovery</vt:lpstr>
      <vt:lpstr>Dynamical Origins of Distribution Functions</vt:lpstr>
      <vt:lpstr>Some Practical Tips</vt:lpstr>
      <vt:lpstr>Differential Deep Learning on Graphs</vt:lpstr>
      <vt:lpstr>More Directions</vt:lpstr>
      <vt:lpstr>More Directions</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chz4001@med.cornell.edu</dc:creator>
  <cp:lastModifiedBy>zang calvin</cp:lastModifiedBy>
  <cp:revision>988</cp:revision>
  <cp:lastPrinted>2019-08-05T19:46:12Z</cp:lastPrinted>
  <dcterms:created xsi:type="dcterms:W3CDTF">2019-08-03T02:01:33Z</dcterms:created>
  <dcterms:modified xsi:type="dcterms:W3CDTF">2020-02-07T18:07:23Z</dcterms:modified>
</cp:coreProperties>
</file>